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32"/>
  </p:notesMasterIdLst>
  <p:handoutMasterIdLst>
    <p:handoutMasterId r:id="rId33"/>
  </p:handoutMasterIdLst>
  <p:sldIdLst>
    <p:sldId id="257" r:id="rId5"/>
    <p:sldId id="272" r:id="rId6"/>
    <p:sldId id="399" r:id="rId7"/>
    <p:sldId id="398" r:id="rId8"/>
    <p:sldId id="397" r:id="rId9"/>
    <p:sldId id="396" r:id="rId10"/>
    <p:sldId id="400" r:id="rId11"/>
    <p:sldId id="401" r:id="rId12"/>
    <p:sldId id="403" r:id="rId13"/>
    <p:sldId id="402" r:id="rId14"/>
    <p:sldId id="411" r:id="rId15"/>
    <p:sldId id="389" r:id="rId16"/>
    <p:sldId id="407" r:id="rId17"/>
    <p:sldId id="408" r:id="rId18"/>
    <p:sldId id="406" r:id="rId19"/>
    <p:sldId id="405" r:id="rId20"/>
    <p:sldId id="410" r:id="rId21"/>
    <p:sldId id="412" r:id="rId22"/>
    <p:sldId id="413" r:id="rId23"/>
    <p:sldId id="409" r:id="rId24"/>
    <p:sldId id="268" r:id="rId25"/>
    <p:sldId id="416" r:id="rId26"/>
    <p:sldId id="418" r:id="rId27"/>
    <p:sldId id="419" r:id="rId28"/>
    <p:sldId id="420" r:id="rId29"/>
    <p:sldId id="394" r:id="rId30"/>
    <p:sldId id="39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lajd tytułowy i agenda" id="{88BB5CFB-07E1-45C1-B1F2-F496AAE62FDE}">
          <p14:sldIdLst>
            <p14:sldId id="257"/>
            <p14:sldId id="272"/>
          </p14:sldIdLst>
        </p14:section>
        <p14:section name="Wstęp" id="{F6E4E717-61AF-4FFD-B5BA-509A0176D65B}">
          <p14:sldIdLst>
            <p14:sldId id="399"/>
            <p14:sldId id="398"/>
            <p14:sldId id="397"/>
            <p14:sldId id="396"/>
            <p14:sldId id="400"/>
            <p14:sldId id="401"/>
            <p14:sldId id="403"/>
            <p14:sldId id="402"/>
            <p14:sldId id="411"/>
          </p14:sldIdLst>
        </p14:section>
        <p14:section name="Teoria" id="{2F95C159-6AE6-40FB-AACC-7623A50EBCB6}">
          <p14:sldIdLst>
            <p14:sldId id="389"/>
            <p14:sldId id="407"/>
            <p14:sldId id="408"/>
            <p14:sldId id="406"/>
            <p14:sldId id="405"/>
          </p14:sldIdLst>
        </p14:section>
        <p14:section name="Rozwiązanie FPE" id="{446D81E5-C8FD-4D73-8F8A-5FAF2A542666}">
          <p14:sldIdLst>
            <p14:sldId id="410"/>
            <p14:sldId id="412"/>
            <p14:sldId id="413"/>
            <p14:sldId id="409"/>
            <p14:sldId id="268"/>
          </p14:sldIdLst>
        </p14:section>
        <p14:section name="Rozwiązanie FFPE" id="{53731AC5-2A0B-488A-A532-4DEA1D0A6ED7}">
          <p14:sldIdLst>
            <p14:sldId id="416"/>
            <p14:sldId id="418"/>
            <p14:sldId id="419"/>
            <p14:sldId id="420"/>
          </p14:sldIdLst>
        </p14:section>
        <p14:section name="Podsumowanie" id="{EA048A0F-9435-49DE-B7DC-40FE8B33F546}">
          <p14:sldIdLst>
            <p14:sldId id="394"/>
            <p14:sldId id="392"/>
          </p14:sldIdLst>
        </p14:section>
      </p14:sectionLst>
    </p:ex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B192E"/>
    <a:srgbClr val="13BE89"/>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AC5EFD-2E16-4539-94A8-70E9B4A2F5A4}" v="5601" dt="2023-11-15T15:19:22.4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725" autoAdjust="0"/>
  </p:normalViewPr>
  <p:slideViewPr>
    <p:cSldViewPr snapToGrid="0">
      <p:cViewPr varScale="1">
        <p:scale>
          <a:sx n="82" d="100"/>
          <a:sy n="82" d="100"/>
        </p:scale>
        <p:origin x="720" y="72"/>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5" csCatId="colorful" phldr="1"/>
      <dgm:spPr/>
      <dgm:t>
        <a:bodyPr/>
        <a:lstStyle/>
        <a:p>
          <a:endParaRPr lang="en-US"/>
        </a:p>
      </dgm:t>
    </dgm:pt>
    <dgm:pt modelId="{4259F840-24E7-476F-9F30-482E46395856}">
      <dgm:prSet phldrT="[Text]" custT="1"/>
      <dgm:spPr/>
      <dgm:t>
        <a:bodyPr/>
        <a:lstStyle/>
        <a:p>
          <a:r>
            <a:rPr lang="pl-PL" sz="1400" dirty="0">
              <a:latin typeface="+mn-lt"/>
            </a:rPr>
            <a:t>Wstęp</a:t>
          </a:r>
          <a:endParaRPr lang="en-US" sz="1400" dirty="0">
            <a:latin typeface="+mn-lt"/>
          </a:endParaRPr>
        </a:p>
      </dgm:t>
    </dgm:pt>
    <dgm:pt modelId="{FCE8068D-7E50-4749-A8D0-ADEDAC5637B3}" type="parTrans" cxnId="{42EE41D1-3C16-4937-BB38-B076896C09A0}">
      <dgm:prSet/>
      <dgm:spPr/>
      <dgm:t>
        <a:bodyPr/>
        <a:lstStyle/>
        <a:p>
          <a:endParaRPr lang="en-US" sz="1800">
            <a:latin typeface="+mn-lt"/>
          </a:endParaRPr>
        </a:p>
      </dgm:t>
    </dgm:pt>
    <dgm:pt modelId="{DCC444A4-F20A-48F5-A61E-47BFFF185A57}" type="sibTrans" cxnId="{42EE41D1-3C16-4937-BB38-B076896C09A0}">
      <dgm:prSet/>
      <dgm:spPr/>
      <dgm:t>
        <a:bodyPr/>
        <a:lstStyle/>
        <a:p>
          <a:endParaRPr lang="en-US" sz="1800">
            <a:latin typeface="+mn-lt"/>
          </a:endParaRPr>
        </a:p>
      </dgm:t>
    </dgm:pt>
    <dgm:pt modelId="{B54C8F6C-BE1E-4EAB-B7A0-48DE01FFAA36}">
      <dgm:prSet phldrT="[Text]" custT="1"/>
      <dgm:spPr/>
      <dgm:t>
        <a:bodyPr/>
        <a:lstStyle/>
        <a:p>
          <a:pPr>
            <a:buFont typeface="Symbol" panose="05050102010706020507" pitchFamily="18" charset="2"/>
            <a:buChar char=""/>
          </a:pPr>
          <a:r>
            <a:rPr lang="pl-PL" sz="1800" dirty="0">
              <a:latin typeface="+mn-lt"/>
            </a:rPr>
            <a:t>Czym jest równanie </a:t>
          </a:r>
          <a:br>
            <a:rPr lang="pl-PL" sz="1800" dirty="0">
              <a:latin typeface="+mn-lt"/>
            </a:rPr>
          </a:br>
          <a:r>
            <a:rPr lang="pl-PL" sz="1800" dirty="0">
              <a:latin typeface="+mn-lt"/>
            </a:rPr>
            <a:t>Fokkera-Plancka (FPE)? </a:t>
          </a:r>
        </a:p>
        <a:p>
          <a:pPr>
            <a:buFont typeface="Symbol" panose="05050102010706020507" pitchFamily="18" charset="2"/>
            <a:buChar char=""/>
          </a:pPr>
          <a:r>
            <a:rPr lang="pl-PL" sz="1800" dirty="0">
              <a:latin typeface="+mn-lt"/>
            </a:rPr>
            <a:t>Jakie typy dyfuzji wyróżniamy?</a:t>
          </a:r>
        </a:p>
        <a:p>
          <a:pPr>
            <a:buFont typeface="Symbol" panose="05050102010706020507" pitchFamily="18" charset="2"/>
            <a:buChar char=""/>
          </a:pPr>
          <a:r>
            <a:rPr lang="pl-PL" sz="1800" dirty="0"/>
            <a:t>Równanie Fokkera-Plancka dla procesu </a:t>
          </a:r>
          <a:r>
            <a:rPr lang="pl-PL" sz="1800" dirty="0" err="1"/>
            <a:t>Itô</a:t>
          </a:r>
          <a:endParaRPr lang="pl-PL" sz="1800" dirty="0">
            <a:latin typeface="+mn-lt"/>
          </a:endParaRPr>
        </a:p>
      </dgm:t>
    </dgm:pt>
    <dgm:pt modelId="{8DE7CD45-B7C0-432E-B819-6A7D97E31315}" type="parTrans" cxnId="{770CA1CC-3DDD-451E-AE83-A71CA570260C}">
      <dgm:prSet/>
      <dgm:spPr/>
      <dgm:t>
        <a:bodyPr/>
        <a:lstStyle/>
        <a:p>
          <a:endParaRPr lang="en-US" sz="1800">
            <a:latin typeface="+mn-lt"/>
          </a:endParaRPr>
        </a:p>
      </dgm:t>
    </dgm:pt>
    <dgm:pt modelId="{C33B8BEF-A818-4A2F-A99A-E2B29895E184}" type="sibTrans" cxnId="{770CA1CC-3DDD-451E-AE83-A71CA570260C}">
      <dgm:prSet/>
      <dgm:spPr/>
      <dgm:t>
        <a:bodyPr/>
        <a:lstStyle/>
        <a:p>
          <a:endParaRPr lang="en-US" sz="1800">
            <a:latin typeface="+mn-lt"/>
          </a:endParaRPr>
        </a:p>
      </dgm:t>
    </dgm:pt>
    <dgm:pt modelId="{E4033A39-DCC4-4038-9562-AEDDBBB37A99}">
      <dgm:prSet phldrT="[Text]" custT="1"/>
      <dgm:spPr/>
      <dgm:t>
        <a:bodyPr/>
        <a:lstStyle/>
        <a:p>
          <a:r>
            <a:rPr lang="pl-PL" sz="1400" dirty="0">
              <a:latin typeface="+mn-lt"/>
            </a:rPr>
            <a:t>Teoria</a:t>
          </a:r>
          <a:endParaRPr lang="en-US" sz="1400" dirty="0">
            <a:latin typeface="+mn-lt"/>
          </a:endParaRPr>
        </a:p>
      </dgm:t>
    </dgm:pt>
    <dgm:pt modelId="{048EEAE6-78BA-4B00-B7BB-9C22DBB1E8F4}" type="parTrans" cxnId="{32EF2862-2950-4DF8-BEA8-CD19460CCA31}">
      <dgm:prSet/>
      <dgm:spPr/>
      <dgm:t>
        <a:bodyPr/>
        <a:lstStyle/>
        <a:p>
          <a:endParaRPr lang="en-US" sz="1800">
            <a:latin typeface="+mn-lt"/>
          </a:endParaRPr>
        </a:p>
      </dgm:t>
    </dgm:pt>
    <dgm:pt modelId="{80AB0E5B-0C58-465D-A545-5B21133D2849}" type="sibTrans" cxnId="{32EF2862-2950-4DF8-BEA8-CD19460CCA31}">
      <dgm:prSet/>
      <dgm:spPr/>
      <dgm:t>
        <a:bodyPr/>
        <a:lstStyle/>
        <a:p>
          <a:endParaRPr lang="en-US" sz="1800">
            <a:latin typeface="+mn-lt"/>
          </a:endParaRPr>
        </a:p>
      </dgm:t>
    </dgm:pt>
    <dgm:pt modelId="{A4C0B4E4-70AD-4901-9E3F-7EA25DD6DAA1}">
      <dgm:prSet phldrT="[Text]" custT="1"/>
      <dgm:spPr/>
      <dgm:t>
        <a:bodyPr/>
        <a:lstStyle/>
        <a:p>
          <a:pPr>
            <a:buFont typeface="Symbol" panose="05050102010706020507" pitchFamily="18" charset="2"/>
            <a:buNone/>
          </a:pPr>
          <a:r>
            <a:rPr lang="pl-PL" sz="1800" dirty="0">
              <a:latin typeface="+mn-lt"/>
            </a:rPr>
            <a:t>Funkcje </a:t>
          </a:r>
          <a:r>
            <a:rPr lang="pl-PL" sz="1800" dirty="0" err="1">
              <a:latin typeface="+mn-lt"/>
            </a:rPr>
            <a:t>Hermite’a</a:t>
          </a:r>
          <a:r>
            <a:rPr lang="pl-PL" sz="1800" dirty="0">
              <a:latin typeface="+mn-lt"/>
            </a:rPr>
            <a:t> i kwadratura Gaussa-</a:t>
          </a:r>
          <a:r>
            <a:rPr lang="pl-PL" sz="1800" dirty="0" err="1">
              <a:latin typeface="+mn-lt"/>
            </a:rPr>
            <a:t>Hermite’a</a:t>
          </a:r>
          <a:endParaRPr lang="pl-PL" sz="1800" dirty="0">
            <a:latin typeface="+mn-lt"/>
          </a:endParaRPr>
        </a:p>
        <a:p>
          <a:pPr>
            <a:buFont typeface="Symbol" panose="05050102010706020507" pitchFamily="18" charset="2"/>
            <a:buNone/>
          </a:pPr>
          <a:r>
            <a:rPr lang="pl-PL" sz="1800" dirty="0">
              <a:latin typeface="+mn-lt"/>
            </a:rPr>
            <a:t>Funkcja </a:t>
          </a:r>
          <a:r>
            <a:rPr lang="pl-PL" sz="1800" dirty="0" err="1">
              <a:latin typeface="+mn-lt"/>
            </a:rPr>
            <a:t>Mittaga-Lefflera</a:t>
          </a:r>
          <a:endParaRPr lang="pl-PL" sz="1800" dirty="0">
            <a:latin typeface="+mn-lt"/>
          </a:endParaRPr>
        </a:p>
        <a:p>
          <a:pPr>
            <a:buFont typeface="Symbol" panose="05050102010706020507" pitchFamily="18" charset="2"/>
            <a:buChar char=""/>
          </a:pPr>
          <a:r>
            <a:rPr lang="pl-PL" sz="1800" dirty="0">
              <a:latin typeface="+mn-lt"/>
            </a:rPr>
            <a:t>Pochodna ułamkowa Caputo</a:t>
          </a:r>
          <a:endParaRPr lang="en-US" sz="1800" dirty="0">
            <a:latin typeface="+mn-lt"/>
          </a:endParaRPr>
        </a:p>
      </dgm:t>
    </dgm:pt>
    <dgm:pt modelId="{701D9033-BAD3-4299-933F-A47AFDC2ECD0}" type="parTrans" cxnId="{5E74CB62-E52E-4CEE-8AA1-9812BFC0D67E}">
      <dgm:prSet/>
      <dgm:spPr/>
      <dgm:t>
        <a:bodyPr/>
        <a:lstStyle/>
        <a:p>
          <a:endParaRPr lang="en-US" sz="1800">
            <a:latin typeface="+mn-lt"/>
          </a:endParaRPr>
        </a:p>
      </dgm:t>
    </dgm:pt>
    <dgm:pt modelId="{657DB10D-2517-48AA-B970-6D815DBD4123}" type="sibTrans" cxnId="{5E74CB62-E52E-4CEE-8AA1-9812BFC0D67E}">
      <dgm:prSet/>
      <dgm:spPr/>
      <dgm:t>
        <a:bodyPr/>
        <a:lstStyle/>
        <a:p>
          <a:endParaRPr lang="en-US" sz="1800">
            <a:latin typeface="+mn-lt"/>
          </a:endParaRPr>
        </a:p>
      </dgm:t>
    </dgm:pt>
    <dgm:pt modelId="{87BF7896-20EA-4E8F-B6F4-A34EC5C9CB50}">
      <dgm:prSet phldrT="[Text]" custT="1"/>
      <dgm:spPr/>
      <dgm:t>
        <a:bodyPr/>
        <a:lstStyle/>
        <a:p>
          <a:r>
            <a:rPr lang="pl-PL" sz="1400" dirty="0">
              <a:latin typeface="+mn-lt"/>
            </a:rPr>
            <a:t>Rozwiązanie FPE</a:t>
          </a:r>
          <a:endParaRPr lang="en-US" sz="1400" dirty="0">
            <a:latin typeface="+mn-lt"/>
          </a:endParaRPr>
        </a:p>
      </dgm:t>
    </dgm:pt>
    <dgm:pt modelId="{05E47BA5-F724-4AEE-9B5B-401F18E028E6}" type="parTrans" cxnId="{92330C11-C197-4512-BDA4-8D8A69AF7D1C}">
      <dgm:prSet/>
      <dgm:spPr/>
      <dgm:t>
        <a:bodyPr/>
        <a:lstStyle/>
        <a:p>
          <a:endParaRPr lang="en-US" sz="1800">
            <a:latin typeface="+mn-lt"/>
          </a:endParaRPr>
        </a:p>
      </dgm:t>
    </dgm:pt>
    <dgm:pt modelId="{D63CE73E-35DE-48C3-8753-7648BC953C0D}" type="sibTrans" cxnId="{92330C11-C197-4512-BDA4-8D8A69AF7D1C}">
      <dgm:prSet/>
      <dgm:spPr/>
      <dgm:t>
        <a:bodyPr/>
        <a:lstStyle/>
        <a:p>
          <a:endParaRPr lang="en-US" sz="1800">
            <a:latin typeface="+mn-lt"/>
          </a:endParaRPr>
        </a:p>
      </dgm:t>
    </dgm:pt>
    <dgm:pt modelId="{43CBB0A2-9D75-4264-8A30-3E8974B40658}">
      <dgm:prSet phldrT="[Text]" custT="1"/>
      <dgm:spPr/>
      <dgm:t>
        <a:bodyPr/>
        <a:lstStyle/>
        <a:p>
          <a:pPr>
            <a:buFont typeface="Symbol" panose="05050102010706020507" pitchFamily="18" charset="2"/>
            <a:buChar char=""/>
          </a:pPr>
          <a:r>
            <a:rPr lang="pl-PL" sz="1800" dirty="0"/>
            <a:t>Opis algorytmu</a:t>
          </a:r>
        </a:p>
        <a:p>
          <a:pPr>
            <a:buFont typeface="Symbol" panose="05050102010706020507" pitchFamily="18" charset="2"/>
            <a:buChar char=""/>
          </a:pPr>
          <a:r>
            <a:rPr lang="pl-PL" sz="1800" dirty="0"/>
            <a:t>Rozwiązanie równania </a:t>
          </a:r>
          <a:br>
            <a:rPr lang="pl-PL" sz="1800" dirty="0"/>
          </a:br>
          <a:r>
            <a:rPr lang="pl-PL" sz="1800" dirty="0"/>
            <a:t>Fokkera-Plancka </a:t>
          </a:r>
          <a:br>
            <a:rPr lang="pl-PL" sz="1800" dirty="0"/>
          </a:br>
          <a:r>
            <a:rPr lang="pl-PL" sz="1800" dirty="0"/>
            <a:t>dla procesu </a:t>
          </a:r>
          <a:br>
            <a:rPr lang="pl-PL" sz="1800" dirty="0"/>
          </a:br>
          <a:r>
            <a:rPr lang="pl-PL" sz="1800" dirty="0" err="1"/>
            <a:t>Ornsteina-Uhlenbecka</a:t>
          </a:r>
          <a:endParaRPr lang="en-US" sz="1800" dirty="0">
            <a:latin typeface="+mn-lt"/>
          </a:endParaRPr>
        </a:p>
      </dgm:t>
    </dgm:pt>
    <dgm:pt modelId="{F806E590-5F8E-48A1-96AC-9E738290D2ED}" type="parTrans" cxnId="{4D2DF581-8128-4440-9E51-29109DC6ED52}">
      <dgm:prSet/>
      <dgm:spPr/>
      <dgm:t>
        <a:bodyPr/>
        <a:lstStyle/>
        <a:p>
          <a:endParaRPr lang="en-US" sz="1800">
            <a:latin typeface="+mn-lt"/>
          </a:endParaRPr>
        </a:p>
      </dgm:t>
    </dgm:pt>
    <dgm:pt modelId="{20F77EFB-335C-4BC3-AD95-8421EDF343E6}" type="sibTrans" cxnId="{4D2DF581-8128-4440-9E51-29109DC6ED52}">
      <dgm:prSet/>
      <dgm:spPr/>
      <dgm:t>
        <a:bodyPr/>
        <a:lstStyle/>
        <a:p>
          <a:endParaRPr lang="en-US" sz="1800">
            <a:latin typeface="+mn-lt"/>
          </a:endParaRPr>
        </a:p>
      </dgm:t>
    </dgm:pt>
    <dgm:pt modelId="{3DE6FF16-CA4D-4D34-ABEB-8BE6A40B5E52}">
      <dgm:prSet phldrT="[Text]" custT="1"/>
      <dgm:spPr/>
      <dgm:t>
        <a:bodyPr/>
        <a:lstStyle/>
        <a:p>
          <a:pPr>
            <a:buFont typeface="Symbol" panose="05050102010706020507" pitchFamily="18" charset="2"/>
            <a:buChar char=""/>
          </a:pPr>
          <a:r>
            <a:rPr lang="pl-PL" sz="1400" dirty="0">
              <a:latin typeface="+mn-lt"/>
            </a:rPr>
            <a:t>Rozwiązanie FFPE</a:t>
          </a:r>
          <a:endParaRPr lang="en-US" sz="1400" dirty="0">
            <a:latin typeface="+mn-lt"/>
          </a:endParaRPr>
        </a:p>
      </dgm:t>
    </dgm:pt>
    <dgm:pt modelId="{DA9CCCCB-8206-4757-82C8-F885E9D238B5}" type="parTrans" cxnId="{636DE8C5-F706-4BA5-855F-85FD2239E2BE}">
      <dgm:prSet/>
      <dgm:spPr/>
      <dgm:t>
        <a:bodyPr/>
        <a:lstStyle/>
        <a:p>
          <a:endParaRPr lang="en-US" sz="1800"/>
        </a:p>
      </dgm:t>
    </dgm:pt>
    <dgm:pt modelId="{986162A7-6F89-4679-B40E-33A17DA21B73}" type="sibTrans" cxnId="{636DE8C5-F706-4BA5-855F-85FD2239E2BE}">
      <dgm:prSet/>
      <dgm:spPr/>
      <dgm:t>
        <a:bodyPr/>
        <a:lstStyle/>
        <a:p>
          <a:endParaRPr lang="en-US" sz="1800"/>
        </a:p>
      </dgm:t>
    </dgm:pt>
    <dgm:pt modelId="{AC76BE15-3E8A-498B-91BD-CF772C26B6F1}">
      <dgm:prSet phldrT="[Text]" custT="1"/>
      <dgm:spPr/>
      <dgm:t>
        <a:bodyPr/>
        <a:lstStyle/>
        <a:p>
          <a:pPr>
            <a:buFont typeface="Symbol" panose="05050102010706020507" pitchFamily="18" charset="2"/>
            <a:buChar char=""/>
          </a:pPr>
          <a:r>
            <a:rPr lang="pl-PL" sz="1400" dirty="0">
              <a:latin typeface="+mn-lt"/>
            </a:rPr>
            <a:t>Podsumowanie</a:t>
          </a:r>
          <a:endParaRPr lang="en-US" sz="1400" dirty="0">
            <a:latin typeface="+mn-lt"/>
          </a:endParaRPr>
        </a:p>
      </dgm:t>
    </dgm:pt>
    <dgm:pt modelId="{00CCB400-064A-4EF5-9806-9534D9AC69AD}" type="parTrans" cxnId="{140A4778-8248-44DE-B78A-23C578A77D7E}">
      <dgm:prSet/>
      <dgm:spPr/>
      <dgm:t>
        <a:bodyPr/>
        <a:lstStyle/>
        <a:p>
          <a:endParaRPr lang="en-US" sz="1800"/>
        </a:p>
      </dgm:t>
    </dgm:pt>
    <dgm:pt modelId="{662A3D6E-7238-444F-BC0B-C7A4321261DB}" type="sibTrans" cxnId="{140A4778-8248-44DE-B78A-23C578A77D7E}">
      <dgm:prSet/>
      <dgm:spPr/>
      <dgm:t>
        <a:bodyPr/>
        <a:lstStyle/>
        <a:p>
          <a:endParaRPr lang="en-US" sz="1800"/>
        </a:p>
      </dgm:t>
    </dgm:pt>
    <dgm:pt modelId="{73820394-2159-4075-9E6F-217263B07F8B}">
      <dgm:prSet phldrT="[Text]" custT="1"/>
      <dgm:spPr/>
      <dgm:t>
        <a:bodyPr/>
        <a:lstStyle/>
        <a:p>
          <a:pPr>
            <a:buFont typeface="Symbol" panose="05050102010706020507" pitchFamily="18" charset="2"/>
            <a:buChar char=""/>
          </a:pPr>
          <a:r>
            <a:rPr lang="pl-PL" sz="1800" dirty="0"/>
            <a:t>Własności metody spektralnej</a:t>
          </a:r>
        </a:p>
        <a:p>
          <a:pPr>
            <a:buFont typeface="Symbol" panose="05050102010706020507" pitchFamily="18" charset="2"/>
            <a:buChar char=""/>
          </a:pPr>
          <a:r>
            <a:rPr lang="pl-PL" sz="1800" dirty="0"/>
            <a:t>Krótkie podsumowanie projektu</a:t>
          </a:r>
        </a:p>
      </dgm:t>
    </dgm:pt>
    <dgm:pt modelId="{A861A835-3A0D-4B09-8870-87D7FDC7B27F}" type="parTrans" cxnId="{19CF03A0-47BE-4ABD-A62C-A27E16D6C5A3}">
      <dgm:prSet/>
      <dgm:spPr/>
      <dgm:t>
        <a:bodyPr/>
        <a:lstStyle/>
        <a:p>
          <a:endParaRPr lang="en-US" sz="1800"/>
        </a:p>
      </dgm:t>
    </dgm:pt>
    <dgm:pt modelId="{D383A36B-470D-499F-AE13-85A6B2495524}" type="sibTrans" cxnId="{19CF03A0-47BE-4ABD-A62C-A27E16D6C5A3}">
      <dgm:prSet/>
      <dgm:spPr/>
      <dgm:t>
        <a:bodyPr/>
        <a:lstStyle/>
        <a:p>
          <a:endParaRPr lang="en-US" sz="1800"/>
        </a:p>
      </dgm:t>
    </dgm:pt>
    <dgm:pt modelId="{C032D242-8D23-4EEC-A10A-7B0691E5A409}">
      <dgm:prSet phldrT="[Text]" custT="1"/>
      <dgm:spPr/>
      <dgm:t>
        <a:bodyPr/>
        <a:lstStyle/>
        <a:p>
          <a:pPr>
            <a:buFont typeface="Symbol" panose="05050102010706020507" pitchFamily="18" charset="2"/>
            <a:buChar char=""/>
          </a:pPr>
          <a:r>
            <a:rPr lang="pl-PL" sz="1800" dirty="0"/>
            <a:t>Rozszerzenie metody na ułamkowe równanie </a:t>
          </a:r>
          <a:br>
            <a:rPr lang="pl-PL" sz="1800" dirty="0"/>
          </a:br>
          <a:r>
            <a:rPr lang="pl-PL" sz="1800" dirty="0"/>
            <a:t>Fokkera-Plancka</a:t>
          </a:r>
        </a:p>
        <a:p>
          <a:pPr>
            <a:buFont typeface="Symbol" panose="05050102010706020507" pitchFamily="18" charset="2"/>
            <a:buChar char=""/>
          </a:pPr>
          <a:r>
            <a:rPr lang="pl-PL" sz="1800" dirty="0"/>
            <a:t>Macierzowa funkcja </a:t>
          </a:r>
          <a:br>
            <a:rPr lang="pl-PL" sz="1800" dirty="0"/>
          </a:br>
          <a:r>
            <a:rPr lang="pl-PL" sz="1800" dirty="0" err="1"/>
            <a:t>Mittaga-Lefflera</a:t>
          </a:r>
          <a:endParaRPr lang="pl-PL" sz="1800" dirty="0"/>
        </a:p>
      </dgm:t>
    </dgm:pt>
    <dgm:pt modelId="{167DA838-BF1F-42A4-81E8-806F40795A14}" type="parTrans" cxnId="{D9403C73-FB83-47D6-85AE-067D49ED63F2}">
      <dgm:prSet/>
      <dgm:spPr/>
      <dgm:t>
        <a:bodyPr/>
        <a:lstStyle/>
        <a:p>
          <a:endParaRPr lang="en-US" sz="1800"/>
        </a:p>
      </dgm:t>
    </dgm:pt>
    <dgm:pt modelId="{7EFA60CA-572D-434D-B452-A4ACBAEB4D2C}" type="sibTrans" cxnId="{D9403C73-FB83-47D6-85AE-067D49ED63F2}">
      <dgm:prSet/>
      <dgm:spPr/>
      <dgm:t>
        <a:bodyPr/>
        <a:lstStyle/>
        <a:p>
          <a:endParaRPr lang="en-US" sz="1800"/>
        </a:p>
      </dgm:t>
    </dgm:pt>
    <dgm:pt modelId="{F73ED526-3032-479C-9796-2E084BD39FCD}">
      <dgm:prSet phldrT="[Text]" custT="1"/>
      <dgm:spPr/>
      <dgm:t>
        <a:bodyPr/>
        <a:lstStyle/>
        <a:p>
          <a:pPr>
            <a:buFont typeface="Symbol" panose="05050102010706020507" pitchFamily="18" charset="2"/>
            <a:buChar char=""/>
          </a:pPr>
          <a:endParaRPr lang="en-US" sz="1800" dirty="0">
            <a:latin typeface="+mn-lt"/>
          </a:endParaRPr>
        </a:p>
      </dgm:t>
    </dgm:pt>
    <dgm:pt modelId="{550EBAA4-0941-4EA6-943F-AE185E7ED6E2}" type="parTrans" cxnId="{8A872DCA-0320-44B6-B6E2-2DCC9CD926F9}">
      <dgm:prSet/>
      <dgm:spPr/>
      <dgm:t>
        <a:bodyPr/>
        <a:lstStyle/>
        <a:p>
          <a:endParaRPr lang="en-US"/>
        </a:p>
      </dgm:t>
    </dgm:pt>
    <dgm:pt modelId="{5A3019EC-4128-4D5E-ACB3-A4AEADAB235E}" type="sibTrans" cxnId="{8A872DCA-0320-44B6-B6E2-2DCC9CD926F9}">
      <dgm:prSet/>
      <dgm:spPr/>
      <dgm:t>
        <a:bodyPr/>
        <a:lstStyle/>
        <a:p>
          <a:endParaRPr lang="en-US"/>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5">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5">
        <dgm:presLayoutVars>
          <dgm:bulletEnabled val="1"/>
        </dgm:presLayoutVars>
      </dgm:prSet>
      <dgm:spPr/>
    </dgm:pt>
    <dgm:pt modelId="{6BA46904-CB7C-4538-BD49-D3891EF19552}" type="pres">
      <dgm:prSet presAssocID="{4259F840-24E7-476F-9F30-482E46395856}" presName="ConnectLine1" presStyleLbl="sibTrans1D1" presStyleIdx="0" presStyleCnt="5"/>
      <dgm:spPr>
        <a:noFill/>
        <a:ln w="6350" cap="flat" cmpd="sng" algn="ctr">
          <a:solidFill>
            <a:schemeClr val="accent5">
              <a:hueOff val="0"/>
              <a:satOff val="0"/>
              <a:lumOff val="0"/>
              <a:alphaOff val="0"/>
            </a:schemeClr>
          </a:solidFill>
          <a:prstDash val="dash"/>
          <a:miter lim="800000"/>
        </a:ln>
        <a:effectLst/>
      </dgm:spPr>
    </dgm:pt>
    <dgm:pt modelId="{049FDBD0-77FE-49D1-A275-A272C8C5E426}" type="pres">
      <dgm:prSet presAssocID="{4259F840-24E7-476F-9F30-482E46395856}" presName="ConnectLineEnd1" presStyleLbl="lnNode1" presStyleIdx="0" presStyleCnt="5"/>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1" presStyleCnt="5">
        <dgm:presLayoutVars>
          <dgm:chMax val="1"/>
          <dgm:chPref val="1"/>
          <dgm:bulletEnabled val="1"/>
        </dgm:presLayoutVars>
      </dgm:prSet>
      <dgm:spPr/>
    </dgm:pt>
    <dgm:pt modelId="{FEBD3C2A-A340-470A-A475-AE614EA07678}" type="pres">
      <dgm:prSet presAssocID="{E4033A39-DCC4-4038-9562-AEDDBBB37A99}" presName="Childtext1" presStyleLbl="revTx" presStyleIdx="1" presStyleCnt="5">
        <dgm:presLayoutVars>
          <dgm:bulletEnabled val="1"/>
        </dgm:presLayoutVars>
      </dgm:prSet>
      <dgm:spPr/>
    </dgm:pt>
    <dgm:pt modelId="{080474C8-0FEA-4FD1-97F1-0978CFB4A37F}" type="pres">
      <dgm:prSet presAssocID="{E4033A39-DCC4-4038-9562-AEDDBBB37A99}" presName="ConnectLine1" presStyleLbl="sibTrans1D1" presStyleIdx="1" presStyleCnt="5"/>
      <dgm:spPr>
        <a:noFill/>
        <a:ln w="6350" cap="flat" cmpd="sng" algn="ctr">
          <a:solidFill>
            <a:schemeClr val="accent5">
              <a:hueOff val="90002"/>
              <a:satOff val="2173"/>
              <a:lumOff val="-10490"/>
              <a:alphaOff val="0"/>
            </a:schemeClr>
          </a:solidFill>
          <a:prstDash val="dash"/>
          <a:miter lim="800000"/>
        </a:ln>
        <a:effectLst/>
      </dgm:spPr>
    </dgm:pt>
    <dgm:pt modelId="{4797FB61-2602-4A58-81E6-6F133DB1E419}" type="pres">
      <dgm:prSet presAssocID="{E4033A39-DCC4-4038-9562-AEDDBBB37A99}" presName="ConnectLineEnd1" presStyleLbl="lnNode1" presStyleIdx="1" presStyleCnt="5"/>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2" presStyleCnt="5">
        <dgm:presLayoutVars>
          <dgm:chMax val="1"/>
          <dgm:chPref val="1"/>
          <dgm:bulletEnabled val="1"/>
        </dgm:presLayoutVars>
      </dgm:prSet>
      <dgm:spPr/>
    </dgm:pt>
    <dgm:pt modelId="{80CDBBF8-C6B4-4166-87C1-DC9120CC7586}" type="pres">
      <dgm:prSet presAssocID="{87BF7896-20EA-4E8F-B6F4-A34EC5C9CB50}" presName="Childtext1" presStyleLbl="revTx" presStyleIdx="2" presStyleCnt="5">
        <dgm:presLayoutVars>
          <dgm:bulletEnabled val="1"/>
        </dgm:presLayoutVars>
      </dgm:prSet>
      <dgm:spPr/>
    </dgm:pt>
    <dgm:pt modelId="{89759DE5-9F8A-470E-A6D8-F13BB4DEE93D}" type="pres">
      <dgm:prSet presAssocID="{87BF7896-20EA-4E8F-B6F4-A34EC5C9CB50}" presName="ConnectLine1" presStyleLbl="sibTrans1D1" presStyleIdx="2" presStyleCnt="5"/>
      <dgm:spPr>
        <a:noFill/>
        <a:ln w="6350" cap="flat" cmpd="sng" algn="ctr">
          <a:solidFill>
            <a:schemeClr val="accent5">
              <a:hueOff val="180003"/>
              <a:satOff val="4346"/>
              <a:lumOff val="-20980"/>
              <a:alphaOff val="0"/>
            </a:schemeClr>
          </a:solidFill>
          <a:prstDash val="dash"/>
          <a:miter lim="800000"/>
        </a:ln>
        <a:effectLst/>
      </dgm:spPr>
    </dgm:pt>
    <dgm:pt modelId="{07CCF286-8B46-4A20-ACAC-84BA2D6EFBBC}" type="pres">
      <dgm:prSet presAssocID="{87BF7896-20EA-4E8F-B6F4-A34EC5C9CB50}" presName="ConnectLineEnd1" presStyleLbl="lnNode1" presStyleIdx="2" presStyleCnt="5"/>
      <dgm:spPr/>
    </dgm:pt>
    <dgm:pt modelId="{4624FC32-5405-42B1-B5CC-DF0659852A58}" type="pres">
      <dgm:prSet presAssocID="{87BF7896-20EA-4E8F-B6F4-A34EC5C9CB50}" presName="EmptyPane1" presStyleCnt="0"/>
      <dgm:spPr/>
    </dgm:pt>
    <dgm:pt modelId="{8C327064-3851-4ECF-AAB7-82B51711041E}" type="pres">
      <dgm:prSet presAssocID="{D63CE73E-35DE-48C3-8753-7648BC953C0D}" presName="spaceBetweenRectangles1" presStyleCnt="0"/>
      <dgm:spPr/>
    </dgm:pt>
    <dgm:pt modelId="{3ADEA4DF-6814-494D-9D3D-41947417052B}" type="pres">
      <dgm:prSet presAssocID="{3DE6FF16-CA4D-4D34-ABEB-8BE6A40B5E52}" presName="composite1" presStyleCnt="0"/>
      <dgm:spPr/>
    </dgm:pt>
    <dgm:pt modelId="{74CD3FF2-195B-429B-BC6F-5B5A7FED2BE2}" type="pres">
      <dgm:prSet presAssocID="{3DE6FF16-CA4D-4D34-ABEB-8BE6A40B5E52}" presName="parent1" presStyleLbl="alignNode1" presStyleIdx="3" presStyleCnt="5">
        <dgm:presLayoutVars>
          <dgm:chMax val="1"/>
          <dgm:chPref val="1"/>
          <dgm:bulletEnabled val="1"/>
        </dgm:presLayoutVars>
      </dgm:prSet>
      <dgm:spPr/>
    </dgm:pt>
    <dgm:pt modelId="{1BB5FD64-47F9-47A3-911F-535BFE17A3B9}" type="pres">
      <dgm:prSet presAssocID="{3DE6FF16-CA4D-4D34-ABEB-8BE6A40B5E52}" presName="Childtext1" presStyleLbl="revTx" presStyleIdx="3" presStyleCnt="5">
        <dgm:presLayoutVars>
          <dgm:bulletEnabled val="1"/>
        </dgm:presLayoutVars>
      </dgm:prSet>
      <dgm:spPr/>
    </dgm:pt>
    <dgm:pt modelId="{FE9B27EB-7AC7-485A-9A55-41E8118F9EAF}" type="pres">
      <dgm:prSet presAssocID="{3DE6FF16-CA4D-4D34-ABEB-8BE6A40B5E52}" presName="ConnectLine1" presStyleLbl="sibTrans1D1" presStyleIdx="3" presStyleCnt="5"/>
      <dgm:spPr>
        <a:noFill/>
        <a:ln w="6350" cap="flat" cmpd="sng" algn="ctr">
          <a:solidFill>
            <a:schemeClr val="accent5">
              <a:hueOff val="270005"/>
              <a:satOff val="6519"/>
              <a:lumOff val="-31471"/>
              <a:alphaOff val="0"/>
            </a:schemeClr>
          </a:solidFill>
          <a:prstDash val="dash"/>
          <a:miter lim="800000"/>
        </a:ln>
        <a:effectLst/>
      </dgm:spPr>
    </dgm:pt>
    <dgm:pt modelId="{46BD4721-4664-4AD0-9F11-DBE7E0B207D5}" type="pres">
      <dgm:prSet presAssocID="{3DE6FF16-CA4D-4D34-ABEB-8BE6A40B5E52}" presName="ConnectLineEnd1" presStyleLbl="lnNode1" presStyleIdx="3" presStyleCnt="5"/>
      <dgm:spPr/>
    </dgm:pt>
    <dgm:pt modelId="{69028BD0-349D-4B47-B1F4-B64C6478DE3C}" type="pres">
      <dgm:prSet presAssocID="{3DE6FF16-CA4D-4D34-ABEB-8BE6A40B5E52}" presName="EmptyPane1" presStyleCnt="0"/>
      <dgm:spPr/>
    </dgm:pt>
    <dgm:pt modelId="{619CFBB1-86F5-45A6-80BA-23F97450662F}" type="pres">
      <dgm:prSet presAssocID="{986162A7-6F89-4679-B40E-33A17DA21B73}" presName="spaceBetweenRectangles1" presStyleCnt="0"/>
      <dgm:spPr/>
    </dgm:pt>
    <dgm:pt modelId="{E4E0A96A-AF87-442A-A1A3-64B8F3CFC7FE}" type="pres">
      <dgm:prSet presAssocID="{AC76BE15-3E8A-498B-91BD-CF772C26B6F1}" presName="composite1" presStyleCnt="0"/>
      <dgm:spPr/>
    </dgm:pt>
    <dgm:pt modelId="{483E7832-9872-48C4-8E65-DCB39D4CDBDF}" type="pres">
      <dgm:prSet presAssocID="{AC76BE15-3E8A-498B-91BD-CF772C26B6F1}" presName="parent1" presStyleLbl="alignNode1" presStyleIdx="4" presStyleCnt="5">
        <dgm:presLayoutVars>
          <dgm:chMax val="1"/>
          <dgm:chPref val="1"/>
          <dgm:bulletEnabled val="1"/>
        </dgm:presLayoutVars>
      </dgm:prSet>
      <dgm:spPr/>
    </dgm:pt>
    <dgm:pt modelId="{1FA3C236-5719-4A33-A6BB-80FA85F940E3}" type="pres">
      <dgm:prSet presAssocID="{AC76BE15-3E8A-498B-91BD-CF772C26B6F1}" presName="Childtext1" presStyleLbl="revTx" presStyleIdx="4" presStyleCnt="5">
        <dgm:presLayoutVars>
          <dgm:bulletEnabled val="1"/>
        </dgm:presLayoutVars>
      </dgm:prSet>
      <dgm:spPr/>
    </dgm:pt>
    <dgm:pt modelId="{18F1C823-9ACD-4FCD-8102-F468DCE57A45}" type="pres">
      <dgm:prSet presAssocID="{AC76BE15-3E8A-498B-91BD-CF772C26B6F1}" presName="ConnectLine1" presStyleLbl="sibTrans1D1" presStyleIdx="4" presStyleCnt="5"/>
      <dgm:spPr>
        <a:noFill/>
        <a:ln w="6350" cap="flat" cmpd="sng" algn="ctr">
          <a:solidFill>
            <a:schemeClr val="accent5">
              <a:hueOff val="360006"/>
              <a:satOff val="8692"/>
              <a:lumOff val="-41961"/>
              <a:alphaOff val="0"/>
            </a:schemeClr>
          </a:solidFill>
          <a:prstDash val="dash"/>
          <a:miter lim="800000"/>
        </a:ln>
        <a:effectLst/>
      </dgm:spPr>
    </dgm:pt>
    <dgm:pt modelId="{F8AD0AB8-BBDF-4F0A-A6A0-850E289DD521}" type="pres">
      <dgm:prSet presAssocID="{AC76BE15-3E8A-498B-91BD-CF772C26B6F1}" presName="ConnectLineEnd1" presStyleLbl="lnNode1" presStyleIdx="4" presStyleCnt="5"/>
      <dgm:spPr/>
    </dgm:pt>
    <dgm:pt modelId="{11CAE2E7-2E06-450A-A729-9C2DCEF85421}" type="pres">
      <dgm:prSet presAssocID="{AC76BE15-3E8A-498B-91BD-CF772C26B6F1}" presName="EmptyPane1" presStyleCnt="0"/>
      <dgm:spPr/>
    </dgm:pt>
  </dgm:ptLst>
  <dgm:cxnLst>
    <dgm:cxn modelId="{58AF9605-98E3-490C-9551-60E5D74419A2}" type="presOf" srcId="{3DE6FF16-CA4D-4D34-ABEB-8BE6A40B5E52}" destId="{74CD3FF2-195B-429B-BC6F-5B5A7FED2BE2}" srcOrd="0" destOrd="0" presId="urn:microsoft.com/office/officeart/2016/7/layout/RoundedRectangleTimeline"/>
    <dgm:cxn modelId="{467F290A-9E2A-412E-AF06-428DAA68BEDD}" type="presOf" srcId="{E4033A39-DCC4-4038-9562-AEDDBBB37A99}" destId="{539615E2-3277-4D8E-8484-FF5088C8BF01}" srcOrd="0" destOrd="0" presId="urn:microsoft.com/office/officeart/2016/7/layout/RoundedRectangleTimeline"/>
    <dgm:cxn modelId="{A2A50010-8F67-49E4-9B0A-E0F7FDA9656C}" type="presOf" srcId="{B54C8F6C-BE1E-4EAB-B7A0-48DE01FFAA36}" destId="{45A02F84-C6CB-43F5-AEE4-3EA66C2BD25F}" srcOrd="0" destOrd="0" presId="urn:microsoft.com/office/officeart/2016/7/layout/RoundedRectangleTimeline"/>
    <dgm:cxn modelId="{92330C11-C197-4512-BDA4-8D8A69AF7D1C}" srcId="{E5B2E815-0D19-41DC-B01B-4D608769620A}" destId="{87BF7896-20EA-4E8F-B6F4-A34EC5C9CB50}" srcOrd="2" destOrd="0" parTransId="{05E47BA5-F724-4AEE-9B5B-401F18E028E6}" sibTransId="{D63CE73E-35DE-48C3-8753-7648BC953C0D}"/>
    <dgm:cxn modelId="{78FB0E29-E0DD-4847-8896-902DBA844244}" type="presOf" srcId="{F73ED526-3032-479C-9796-2E084BD39FCD}" destId="{FEBD3C2A-A340-470A-A475-AE614EA07678}" srcOrd="0" destOrd="1" presId="urn:microsoft.com/office/officeart/2016/7/layout/RoundedRectangleTimeline"/>
    <dgm:cxn modelId="{D88F5139-A3BF-4F98-ABB0-AEE7243465CB}" type="presOf" srcId="{87BF7896-20EA-4E8F-B6F4-A34EC5C9CB50}" destId="{9D82041D-873A-4600-A9C7-C0A0ADFB138B}" srcOrd="0" destOrd="0" presId="urn:microsoft.com/office/officeart/2016/7/layout/RoundedRectangleTimeline"/>
    <dgm:cxn modelId="{32EF2862-2950-4DF8-BEA8-CD19460CCA31}" srcId="{E5B2E815-0D19-41DC-B01B-4D608769620A}" destId="{E4033A39-DCC4-4038-9562-AEDDBBB37A99}" srcOrd="1" destOrd="0" parTransId="{048EEAE6-78BA-4B00-B7BB-9C22DBB1E8F4}" sibTransId="{80AB0E5B-0C58-465D-A545-5B21133D2849}"/>
    <dgm:cxn modelId="{5E74CB62-E52E-4CEE-8AA1-9812BFC0D67E}" srcId="{E4033A39-DCC4-4038-9562-AEDDBBB37A99}" destId="{A4C0B4E4-70AD-4901-9E3F-7EA25DD6DAA1}" srcOrd="0" destOrd="0" parTransId="{701D9033-BAD3-4299-933F-A47AFDC2ECD0}" sibTransId="{657DB10D-2517-48AA-B970-6D815DBD4123}"/>
    <dgm:cxn modelId="{4653A150-E557-4235-B1A1-18156274D965}" type="presOf" srcId="{4259F840-24E7-476F-9F30-482E46395856}" destId="{E088D226-49D7-4C30-90DC-CA1755D98829}" srcOrd="0" destOrd="0" presId="urn:microsoft.com/office/officeart/2016/7/layout/RoundedRectangleTimeline"/>
    <dgm:cxn modelId="{E6B56652-B46A-4546-9536-64D675143F1B}" type="presOf" srcId="{A4C0B4E4-70AD-4901-9E3F-7EA25DD6DAA1}" destId="{FEBD3C2A-A340-470A-A475-AE614EA07678}" srcOrd="0" destOrd="0" presId="urn:microsoft.com/office/officeart/2016/7/layout/RoundedRectangleTimeline"/>
    <dgm:cxn modelId="{D9403C73-FB83-47D6-85AE-067D49ED63F2}" srcId="{3DE6FF16-CA4D-4D34-ABEB-8BE6A40B5E52}" destId="{C032D242-8D23-4EEC-A10A-7B0691E5A409}" srcOrd="0" destOrd="0" parTransId="{167DA838-BF1F-42A4-81E8-806F40795A14}" sibTransId="{7EFA60CA-572D-434D-B452-A4ACBAEB4D2C}"/>
    <dgm:cxn modelId="{140A4778-8248-44DE-B78A-23C578A77D7E}" srcId="{E5B2E815-0D19-41DC-B01B-4D608769620A}" destId="{AC76BE15-3E8A-498B-91BD-CF772C26B6F1}" srcOrd="4" destOrd="0" parTransId="{00CCB400-064A-4EF5-9806-9534D9AC69AD}" sibTransId="{662A3D6E-7238-444F-BC0B-C7A4321261DB}"/>
    <dgm:cxn modelId="{020D505A-97FA-43DD-A9A1-2501AD46F8AF}" type="presOf" srcId="{43CBB0A2-9D75-4264-8A30-3E8974B40658}" destId="{80CDBBF8-C6B4-4166-87C1-DC9120CC7586}" srcOrd="0" destOrd="0" presId="urn:microsoft.com/office/officeart/2016/7/layout/RoundedRectangleTimeline"/>
    <dgm:cxn modelId="{4D2DF581-8128-4440-9E51-29109DC6ED52}" srcId="{87BF7896-20EA-4E8F-B6F4-A34EC5C9CB50}" destId="{43CBB0A2-9D75-4264-8A30-3E8974B40658}" srcOrd="0" destOrd="0" parTransId="{F806E590-5F8E-48A1-96AC-9E738290D2ED}" sibTransId="{20F77EFB-335C-4BC3-AD95-8421EDF343E6}"/>
    <dgm:cxn modelId="{67A67F8B-14DC-457C-93BE-25105825881F}" type="presOf" srcId="{AC76BE15-3E8A-498B-91BD-CF772C26B6F1}" destId="{483E7832-9872-48C4-8E65-DCB39D4CDBDF}" srcOrd="0" destOrd="0" presId="urn:microsoft.com/office/officeart/2016/7/layout/RoundedRectangleTimeline"/>
    <dgm:cxn modelId="{C8CAF48F-322D-43C3-A68B-40DA904320AC}" type="presOf" srcId="{E5B2E815-0D19-41DC-B01B-4D608769620A}" destId="{196C9F68-3606-4282-A4C6-4485F1280B5F}" srcOrd="0" destOrd="0" presId="urn:microsoft.com/office/officeart/2016/7/layout/RoundedRectangleTimeline"/>
    <dgm:cxn modelId="{19CF03A0-47BE-4ABD-A62C-A27E16D6C5A3}" srcId="{AC76BE15-3E8A-498B-91BD-CF772C26B6F1}" destId="{73820394-2159-4075-9E6F-217263B07F8B}" srcOrd="0" destOrd="0" parTransId="{A861A835-3A0D-4B09-8870-87D7FDC7B27F}" sibTransId="{D383A36B-470D-499F-AE13-85A6B2495524}"/>
    <dgm:cxn modelId="{D473BBA6-FF54-423D-9B9B-875C8AA2545B}" type="presOf" srcId="{73820394-2159-4075-9E6F-217263B07F8B}" destId="{1FA3C236-5719-4A33-A6BB-80FA85F940E3}" srcOrd="0" destOrd="0" presId="urn:microsoft.com/office/officeart/2016/7/layout/RoundedRectangleTimeline"/>
    <dgm:cxn modelId="{636DE8C5-F706-4BA5-855F-85FD2239E2BE}" srcId="{E5B2E815-0D19-41DC-B01B-4D608769620A}" destId="{3DE6FF16-CA4D-4D34-ABEB-8BE6A40B5E52}" srcOrd="3" destOrd="0" parTransId="{DA9CCCCB-8206-4757-82C8-F885E9D238B5}" sibTransId="{986162A7-6F89-4679-B40E-33A17DA21B73}"/>
    <dgm:cxn modelId="{8A872DCA-0320-44B6-B6E2-2DCC9CD926F9}" srcId="{E4033A39-DCC4-4038-9562-AEDDBBB37A99}" destId="{F73ED526-3032-479C-9796-2E084BD39FCD}" srcOrd="1" destOrd="0" parTransId="{550EBAA4-0941-4EA6-943F-AE185E7ED6E2}" sibTransId="{5A3019EC-4128-4D5E-ACB3-A4AEADAB235E}"/>
    <dgm:cxn modelId="{770CA1CC-3DDD-451E-AE83-A71CA570260C}" srcId="{4259F840-24E7-476F-9F30-482E46395856}" destId="{B54C8F6C-BE1E-4EAB-B7A0-48DE01FFAA36}" srcOrd="0" destOrd="0" parTransId="{8DE7CD45-B7C0-432E-B819-6A7D97E31315}" sibTransId="{C33B8BEF-A818-4A2F-A99A-E2B29895E184}"/>
    <dgm:cxn modelId="{42EE41D1-3C16-4937-BB38-B076896C09A0}" srcId="{E5B2E815-0D19-41DC-B01B-4D608769620A}" destId="{4259F840-24E7-476F-9F30-482E46395856}" srcOrd="0" destOrd="0" parTransId="{FCE8068D-7E50-4749-A8D0-ADEDAC5637B3}" sibTransId="{DCC444A4-F20A-48F5-A61E-47BFFF185A57}"/>
    <dgm:cxn modelId="{546179F7-5E1B-4360-8938-B9238DA6DE5D}" type="presOf" srcId="{C032D242-8D23-4EEC-A10A-7B0691E5A409}" destId="{1BB5FD64-47F9-47A3-911F-535BFE17A3B9}" srcOrd="0" destOrd="0" presId="urn:microsoft.com/office/officeart/2016/7/layout/RoundedRectangleTimeline"/>
    <dgm:cxn modelId="{B5EA3CD6-0576-4168-82C9-9ADC0803B31E}" type="presParOf" srcId="{196C9F68-3606-4282-A4C6-4485F1280B5F}" destId="{68D8AC18-502F-4825-B069-75605ADB3A40}" srcOrd="0" destOrd="0" presId="urn:microsoft.com/office/officeart/2016/7/layout/RoundedRectangleTimeline"/>
    <dgm:cxn modelId="{30A197C5-075F-4643-BF26-64BC9FAF532F}" type="presParOf" srcId="{68D8AC18-502F-4825-B069-75605ADB3A40}" destId="{E088D226-49D7-4C30-90DC-CA1755D98829}" srcOrd="0" destOrd="0" presId="urn:microsoft.com/office/officeart/2016/7/layout/RoundedRectangleTimeline"/>
    <dgm:cxn modelId="{DBAA9861-CCB2-4B8A-A3AA-B305A4B5783E}" type="presParOf" srcId="{68D8AC18-502F-4825-B069-75605ADB3A40}" destId="{45A02F84-C6CB-43F5-AEE4-3EA66C2BD25F}" srcOrd="1" destOrd="0" presId="urn:microsoft.com/office/officeart/2016/7/layout/RoundedRectangleTimeline"/>
    <dgm:cxn modelId="{3F249148-C6F7-40D3-8583-B11C276DE023}" type="presParOf" srcId="{68D8AC18-502F-4825-B069-75605ADB3A40}" destId="{6BA46904-CB7C-4538-BD49-D3891EF19552}" srcOrd="2" destOrd="0" presId="urn:microsoft.com/office/officeart/2016/7/layout/RoundedRectangleTimeline"/>
    <dgm:cxn modelId="{337BF8D5-8206-4D0E-857F-BA46391BB745}" type="presParOf" srcId="{68D8AC18-502F-4825-B069-75605ADB3A40}" destId="{049FDBD0-77FE-49D1-A275-A272C8C5E426}" srcOrd="3" destOrd="0" presId="urn:microsoft.com/office/officeart/2016/7/layout/RoundedRectangleTimeline"/>
    <dgm:cxn modelId="{8E042F31-23CC-40C0-92DC-707183B24E81}" type="presParOf" srcId="{68D8AC18-502F-4825-B069-75605ADB3A40}" destId="{CB26EA94-33BB-4F98-9E1E-2237D4831263}" srcOrd="4" destOrd="0" presId="urn:microsoft.com/office/officeart/2016/7/layout/RoundedRectangleTimeline"/>
    <dgm:cxn modelId="{16926BC1-FC34-413E-B35A-2F54A781CCCD}" type="presParOf" srcId="{196C9F68-3606-4282-A4C6-4485F1280B5F}" destId="{606F1DBF-510E-4065-ACCB-3EBDA85CFB92}" srcOrd="1" destOrd="0" presId="urn:microsoft.com/office/officeart/2016/7/layout/RoundedRectangleTimeline"/>
    <dgm:cxn modelId="{42F07C1F-C715-41B1-8356-B99F8CE1AC01}" type="presParOf" srcId="{196C9F68-3606-4282-A4C6-4485F1280B5F}" destId="{07989479-D1A2-4D15-AA3A-B0CFFB9F91D9}" srcOrd="2" destOrd="0" presId="urn:microsoft.com/office/officeart/2016/7/layout/RoundedRectangleTimeline"/>
    <dgm:cxn modelId="{5856EE22-FE01-4788-BBF3-407A68D5A730}" type="presParOf" srcId="{07989479-D1A2-4D15-AA3A-B0CFFB9F91D9}" destId="{539615E2-3277-4D8E-8484-FF5088C8BF01}" srcOrd="0" destOrd="0" presId="urn:microsoft.com/office/officeart/2016/7/layout/RoundedRectangleTimeline"/>
    <dgm:cxn modelId="{3004EE47-5347-4BBA-95CC-D947A73AE485}" type="presParOf" srcId="{07989479-D1A2-4D15-AA3A-B0CFFB9F91D9}" destId="{FEBD3C2A-A340-470A-A475-AE614EA07678}" srcOrd="1" destOrd="0" presId="urn:microsoft.com/office/officeart/2016/7/layout/RoundedRectangleTimeline"/>
    <dgm:cxn modelId="{400A75AC-5289-4270-AC07-416891AF3888}" type="presParOf" srcId="{07989479-D1A2-4D15-AA3A-B0CFFB9F91D9}" destId="{080474C8-0FEA-4FD1-97F1-0978CFB4A37F}" srcOrd="2" destOrd="0" presId="urn:microsoft.com/office/officeart/2016/7/layout/RoundedRectangleTimeline"/>
    <dgm:cxn modelId="{304EB087-DD14-4AA8-8A06-DF9485956226}" type="presParOf" srcId="{07989479-D1A2-4D15-AA3A-B0CFFB9F91D9}" destId="{4797FB61-2602-4A58-81E6-6F133DB1E419}" srcOrd="3" destOrd="0" presId="urn:microsoft.com/office/officeart/2016/7/layout/RoundedRectangleTimeline"/>
    <dgm:cxn modelId="{BC4CC356-31E8-4421-B18C-CB3697E73FAC}" type="presParOf" srcId="{07989479-D1A2-4D15-AA3A-B0CFFB9F91D9}" destId="{3ADF0AE3-D759-4F4F-8135-572855211847}" srcOrd="4" destOrd="0" presId="urn:microsoft.com/office/officeart/2016/7/layout/RoundedRectangleTimeline"/>
    <dgm:cxn modelId="{718BABD9-3B60-482F-B01A-2E414F152777}" type="presParOf" srcId="{196C9F68-3606-4282-A4C6-4485F1280B5F}" destId="{B0CD7A53-7149-45F2-83E8-36717D7878A1}" srcOrd="3" destOrd="0" presId="urn:microsoft.com/office/officeart/2016/7/layout/RoundedRectangleTimeline"/>
    <dgm:cxn modelId="{FD435764-A46B-4635-A943-B6C17FFBD43C}" type="presParOf" srcId="{196C9F68-3606-4282-A4C6-4485F1280B5F}" destId="{FB379A6E-C0F9-420B-90FC-2785E757E6AE}" srcOrd="4" destOrd="0" presId="urn:microsoft.com/office/officeart/2016/7/layout/RoundedRectangleTimeline"/>
    <dgm:cxn modelId="{03D7F2C3-849C-416B-B668-D51C46CA90E6}" type="presParOf" srcId="{FB379A6E-C0F9-420B-90FC-2785E757E6AE}" destId="{9D82041D-873A-4600-A9C7-C0A0ADFB138B}" srcOrd="0" destOrd="0" presId="urn:microsoft.com/office/officeart/2016/7/layout/RoundedRectangleTimeline"/>
    <dgm:cxn modelId="{1DA536D0-EC28-4B9F-A5E9-28EC8F45638C}" type="presParOf" srcId="{FB379A6E-C0F9-420B-90FC-2785E757E6AE}" destId="{80CDBBF8-C6B4-4166-87C1-DC9120CC7586}" srcOrd="1" destOrd="0" presId="urn:microsoft.com/office/officeart/2016/7/layout/RoundedRectangleTimeline"/>
    <dgm:cxn modelId="{A1A8842C-F8BC-40AC-8FFC-6A922D88E333}" type="presParOf" srcId="{FB379A6E-C0F9-420B-90FC-2785E757E6AE}" destId="{89759DE5-9F8A-470E-A6D8-F13BB4DEE93D}" srcOrd="2" destOrd="0" presId="urn:microsoft.com/office/officeart/2016/7/layout/RoundedRectangleTimeline"/>
    <dgm:cxn modelId="{29E74E09-91C9-47DF-AE07-A1527FF00EB2}" type="presParOf" srcId="{FB379A6E-C0F9-420B-90FC-2785E757E6AE}" destId="{07CCF286-8B46-4A20-ACAC-84BA2D6EFBBC}" srcOrd="3" destOrd="0" presId="urn:microsoft.com/office/officeart/2016/7/layout/RoundedRectangleTimeline"/>
    <dgm:cxn modelId="{410C15E7-86BA-42B7-8F67-411E34B11038}" type="presParOf" srcId="{FB379A6E-C0F9-420B-90FC-2785E757E6AE}" destId="{4624FC32-5405-42B1-B5CC-DF0659852A58}" srcOrd="4" destOrd="0" presId="urn:microsoft.com/office/officeart/2016/7/layout/RoundedRectangleTimeline"/>
    <dgm:cxn modelId="{E805D201-407E-43CA-9B74-1CB556699F3D}" type="presParOf" srcId="{196C9F68-3606-4282-A4C6-4485F1280B5F}" destId="{8C327064-3851-4ECF-AAB7-82B51711041E}" srcOrd="5" destOrd="0" presId="urn:microsoft.com/office/officeart/2016/7/layout/RoundedRectangleTimeline"/>
    <dgm:cxn modelId="{43BD8313-2385-4BA0-9145-2022434D3E68}" type="presParOf" srcId="{196C9F68-3606-4282-A4C6-4485F1280B5F}" destId="{3ADEA4DF-6814-494D-9D3D-41947417052B}" srcOrd="6" destOrd="0" presId="urn:microsoft.com/office/officeart/2016/7/layout/RoundedRectangleTimeline"/>
    <dgm:cxn modelId="{77EE5245-99F9-4607-BF5D-14371704AD7C}" type="presParOf" srcId="{3ADEA4DF-6814-494D-9D3D-41947417052B}" destId="{74CD3FF2-195B-429B-BC6F-5B5A7FED2BE2}" srcOrd="0" destOrd="0" presId="urn:microsoft.com/office/officeart/2016/7/layout/RoundedRectangleTimeline"/>
    <dgm:cxn modelId="{4182CE37-4E54-4351-9A5F-1904FF20E71C}" type="presParOf" srcId="{3ADEA4DF-6814-494D-9D3D-41947417052B}" destId="{1BB5FD64-47F9-47A3-911F-535BFE17A3B9}" srcOrd="1" destOrd="0" presId="urn:microsoft.com/office/officeart/2016/7/layout/RoundedRectangleTimeline"/>
    <dgm:cxn modelId="{618B960F-61F5-4357-A407-60CA51E36041}" type="presParOf" srcId="{3ADEA4DF-6814-494D-9D3D-41947417052B}" destId="{FE9B27EB-7AC7-485A-9A55-41E8118F9EAF}" srcOrd="2" destOrd="0" presId="urn:microsoft.com/office/officeart/2016/7/layout/RoundedRectangleTimeline"/>
    <dgm:cxn modelId="{181A4BE4-72AF-463E-880D-D34673D0F9E8}" type="presParOf" srcId="{3ADEA4DF-6814-494D-9D3D-41947417052B}" destId="{46BD4721-4664-4AD0-9F11-DBE7E0B207D5}" srcOrd="3" destOrd="0" presId="urn:microsoft.com/office/officeart/2016/7/layout/RoundedRectangleTimeline"/>
    <dgm:cxn modelId="{AC4EA57A-E4C0-4C2D-8EC9-38BC20FC13B6}" type="presParOf" srcId="{3ADEA4DF-6814-494D-9D3D-41947417052B}" destId="{69028BD0-349D-4B47-B1F4-B64C6478DE3C}" srcOrd="4" destOrd="0" presId="urn:microsoft.com/office/officeart/2016/7/layout/RoundedRectangleTimeline"/>
    <dgm:cxn modelId="{AA8AD3DD-2E80-42F5-B3E4-A5C7AF3802D4}" type="presParOf" srcId="{196C9F68-3606-4282-A4C6-4485F1280B5F}" destId="{619CFBB1-86F5-45A6-80BA-23F97450662F}" srcOrd="7" destOrd="0" presId="urn:microsoft.com/office/officeart/2016/7/layout/RoundedRectangleTimeline"/>
    <dgm:cxn modelId="{FDD0F37D-1C7B-48B3-AC81-ED4C6F1B5BBD}" type="presParOf" srcId="{196C9F68-3606-4282-A4C6-4485F1280B5F}" destId="{E4E0A96A-AF87-442A-A1A3-64B8F3CFC7FE}" srcOrd="8" destOrd="0" presId="urn:microsoft.com/office/officeart/2016/7/layout/RoundedRectangleTimeline"/>
    <dgm:cxn modelId="{CF303A04-9A48-4B41-A7BB-CC3D8C5695D3}" type="presParOf" srcId="{E4E0A96A-AF87-442A-A1A3-64B8F3CFC7FE}" destId="{483E7832-9872-48C4-8E65-DCB39D4CDBDF}" srcOrd="0" destOrd="0" presId="urn:microsoft.com/office/officeart/2016/7/layout/RoundedRectangleTimeline"/>
    <dgm:cxn modelId="{73245F8D-03D3-46C1-81E4-D90E66C49907}" type="presParOf" srcId="{E4E0A96A-AF87-442A-A1A3-64B8F3CFC7FE}" destId="{1FA3C236-5719-4A33-A6BB-80FA85F940E3}" srcOrd="1" destOrd="0" presId="urn:microsoft.com/office/officeart/2016/7/layout/RoundedRectangleTimeline"/>
    <dgm:cxn modelId="{412C5C97-3381-4F16-9B7D-FDFBEDD4E918}" type="presParOf" srcId="{E4E0A96A-AF87-442A-A1A3-64B8F3CFC7FE}" destId="{18F1C823-9ACD-4FCD-8102-F468DCE57A45}" srcOrd="2" destOrd="0" presId="urn:microsoft.com/office/officeart/2016/7/layout/RoundedRectangleTimeline"/>
    <dgm:cxn modelId="{23A8F6FC-DFDA-4E9F-A354-A33937E1BFC9}" type="presParOf" srcId="{E4E0A96A-AF87-442A-A1A3-64B8F3CFC7FE}" destId="{F8AD0AB8-BBDF-4F0A-A6A0-850E289DD521}" srcOrd="3" destOrd="0" presId="urn:microsoft.com/office/officeart/2016/7/layout/RoundedRectangleTimeline"/>
    <dgm:cxn modelId="{C02C06C2-0966-4212-84DD-DA325FCEF64C}" type="presParOf" srcId="{E4E0A96A-AF87-442A-A1A3-64B8F3CFC7FE}" destId="{11CAE2E7-2E06-450A-A729-9C2DCEF85421}"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1434223" y="1011950"/>
          <a:ext cx="397986" cy="1955960"/>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1">
          <a:noAutofit/>
        </a:bodyPr>
        <a:lstStyle/>
        <a:p>
          <a:pPr marL="0" lvl="0" indent="0" algn="ctr" defTabSz="622300">
            <a:lnSpc>
              <a:spcPct val="90000"/>
            </a:lnSpc>
            <a:spcBef>
              <a:spcPct val="0"/>
            </a:spcBef>
            <a:spcAft>
              <a:spcPct val="35000"/>
            </a:spcAft>
            <a:buNone/>
          </a:pPr>
          <a:r>
            <a:rPr lang="pl-PL" sz="1400" kern="1200" dirty="0">
              <a:latin typeface="+mn-lt"/>
            </a:rPr>
            <a:t>Wstęp</a:t>
          </a:r>
          <a:endParaRPr lang="en-US" sz="1400" kern="1200" dirty="0">
            <a:latin typeface="+mn-lt"/>
          </a:endParaRPr>
        </a:p>
      </dsp:txBody>
      <dsp:txXfrm rot="5400000">
        <a:off x="674664" y="1810365"/>
        <a:ext cx="1936532" cy="359130"/>
      </dsp:txXfrm>
    </dsp:sp>
    <dsp:sp modelId="{45A02F84-C6CB-43F5-AEE4-3EA66C2BD25F}">
      <dsp:nvSpPr>
        <dsp:cNvPr id="0" name=""/>
        <dsp:cNvSpPr/>
      </dsp:nvSpPr>
      <dsp:spPr>
        <a:xfrm>
          <a:off x="3249"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pl-PL" sz="1800" kern="1200" dirty="0">
              <a:latin typeface="+mn-lt"/>
            </a:rPr>
            <a:t>Czym jest równanie </a:t>
          </a:r>
          <a:br>
            <a:rPr lang="pl-PL" sz="1800" kern="1200" dirty="0">
              <a:latin typeface="+mn-lt"/>
            </a:rPr>
          </a:br>
          <a:r>
            <a:rPr lang="pl-PL" sz="1800" kern="1200" dirty="0">
              <a:latin typeface="+mn-lt"/>
            </a:rPr>
            <a:t>Fokkera-Plancka (FPE)? </a:t>
          </a:r>
        </a:p>
        <a:p>
          <a:pPr marL="0" lvl="0" indent="0" algn="ctr" defTabSz="800100">
            <a:lnSpc>
              <a:spcPct val="90000"/>
            </a:lnSpc>
            <a:spcBef>
              <a:spcPct val="0"/>
            </a:spcBef>
            <a:spcAft>
              <a:spcPct val="35000"/>
            </a:spcAft>
            <a:buFont typeface="Symbol" panose="05050102010706020507" pitchFamily="18" charset="2"/>
            <a:buNone/>
          </a:pPr>
          <a:r>
            <a:rPr lang="pl-PL" sz="1800" kern="1200" dirty="0">
              <a:latin typeface="+mn-lt"/>
            </a:rPr>
            <a:t>Jakie typy dyfuzji wyróżniamy?</a:t>
          </a:r>
        </a:p>
        <a:p>
          <a:pPr marL="0" lvl="0" indent="0" algn="ctr" defTabSz="800100">
            <a:lnSpc>
              <a:spcPct val="90000"/>
            </a:lnSpc>
            <a:spcBef>
              <a:spcPct val="0"/>
            </a:spcBef>
            <a:spcAft>
              <a:spcPct val="35000"/>
            </a:spcAft>
            <a:buFont typeface="Symbol" panose="05050102010706020507" pitchFamily="18" charset="2"/>
            <a:buNone/>
          </a:pPr>
          <a:r>
            <a:rPr lang="pl-PL" sz="1800" kern="1200" dirty="0"/>
            <a:t>Równanie Fokkera-Plancka dla procesu </a:t>
          </a:r>
          <a:r>
            <a:rPr lang="pl-PL" sz="1800" kern="1200" dirty="0" err="1"/>
            <a:t>Itô</a:t>
          </a:r>
          <a:endParaRPr lang="pl-PL" sz="1800" kern="1200" dirty="0">
            <a:latin typeface="+mn-lt"/>
          </a:endParaRPr>
        </a:p>
      </dsp:txBody>
      <dsp:txXfrm>
        <a:off x="3249" y="0"/>
        <a:ext cx="3259934" cy="1392951"/>
      </dsp:txXfrm>
    </dsp:sp>
    <dsp:sp modelId="{6BA46904-CB7C-4538-BD49-D3891EF19552}">
      <dsp:nvSpPr>
        <dsp:cNvPr id="0" name=""/>
        <dsp:cNvSpPr/>
      </dsp:nvSpPr>
      <dsp:spPr>
        <a:xfrm>
          <a:off x="1633216" y="1472548"/>
          <a:ext cx="0" cy="318388"/>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593417" y="1392951"/>
          <a:ext cx="79597" cy="79597"/>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2611196" y="1790937"/>
          <a:ext cx="1955960" cy="397986"/>
        </a:xfrm>
        <a:prstGeom prst="rect">
          <a:avLst/>
        </a:prstGeom>
        <a:solidFill>
          <a:schemeClr val="accent5">
            <a:hueOff val="90002"/>
            <a:satOff val="2173"/>
            <a:lumOff val="-10490"/>
            <a:alphaOff val="0"/>
          </a:schemeClr>
        </a:solidFill>
        <a:ln w="12700" cap="flat" cmpd="sng" algn="ctr">
          <a:solidFill>
            <a:schemeClr val="accent5">
              <a:hueOff val="90002"/>
              <a:satOff val="2173"/>
              <a:lumOff val="-104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1">
          <a:noAutofit/>
        </a:bodyPr>
        <a:lstStyle/>
        <a:p>
          <a:pPr marL="0" lvl="0" indent="0" algn="ctr" defTabSz="622300">
            <a:lnSpc>
              <a:spcPct val="90000"/>
            </a:lnSpc>
            <a:spcBef>
              <a:spcPct val="0"/>
            </a:spcBef>
            <a:spcAft>
              <a:spcPct val="35000"/>
            </a:spcAft>
            <a:buNone/>
          </a:pPr>
          <a:r>
            <a:rPr lang="pl-PL" sz="1400" kern="1200" dirty="0">
              <a:latin typeface="+mn-lt"/>
            </a:rPr>
            <a:t>Teoria</a:t>
          </a:r>
          <a:endParaRPr lang="en-US" sz="1400" kern="1200" dirty="0">
            <a:latin typeface="+mn-lt"/>
          </a:endParaRPr>
        </a:p>
      </dsp:txBody>
      <dsp:txXfrm>
        <a:off x="2611196" y="1790937"/>
        <a:ext cx="1955960" cy="397986"/>
      </dsp:txXfrm>
    </dsp:sp>
    <dsp:sp modelId="{FEBD3C2A-A340-470A-A475-AE614EA07678}">
      <dsp:nvSpPr>
        <dsp:cNvPr id="0" name=""/>
        <dsp:cNvSpPr/>
      </dsp:nvSpPr>
      <dsp:spPr>
        <a:xfrm>
          <a:off x="1959209" y="258691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pl-PL" sz="1800" kern="1200" dirty="0">
              <a:latin typeface="+mn-lt"/>
            </a:rPr>
            <a:t>Funkcje </a:t>
          </a:r>
          <a:r>
            <a:rPr lang="pl-PL" sz="1800" kern="1200" dirty="0" err="1">
              <a:latin typeface="+mn-lt"/>
            </a:rPr>
            <a:t>Hermite’a</a:t>
          </a:r>
          <a:r>
            <a:rPr lang="pl-PL" sz="1800" kern="1200" dirty="0">
              <a:latin typeface="+mn-lt"/>
            </a:rPr>
            <a:t> i kwadratura Gaussa-</a:t>
          </a:r>
          <a:r>
            <a:rPr lang="pl-PL" sz="1800" kern="1200" dirty="0" err="1">
              <a:latin typeface="+mn-lt"/>
            </a:rPr>
            <a:t>Hermite’a</a:t>
          </a:r>
          <a:endParaRPr lang="pl-PL" sz="1800" kern="1200" dirty="0">
            <a:latin typeface="+mn-lt"/>
          </a:endParaRPr>
        </a:p>
        <a:p>
          <a:pPr marL="0" lvl="0" indent="0" algn="ctr" defTabSz="800100">
            <a:lnSpc>
              <a:spcPct val="90000"/>
            </a:lnSpc>
            <a:spcBef>
              <a:spcPct val="0"/>
            </a:spcBef>
            <a:spcAft>
              <a:spcPct val="35000"/>
            </a:spcAft>
            <a:buFont typeface="Symbol" panose="05050102010706020507" pitchFamily="18" charset="2"/>
            <a:buNone/>
          </a:pPr>
          <a:r>
            <a:rPr lang="pl-PL" sz="1800" kern="1200" dirty="0">
              <a:latin typeface="+mn-lt"/>
            </a:rPr>
            <a:t>Funkcja </a:t>
          </a:r>
          <a:r>
            <a:rPr lang="pl-PL" sz="1800" kern="1200" dirty="0" err="1">
              <a:latin typeface="+mn-lt"/>
            </a:rPr>
            <a:t>Mittaga-Lefflera</a:t>
          </a:r>
          <a:endParaRPr lang="pl-PL" sz="1800" kern="1200" dirty="0">
            <a:latin typeface="+mn-lt"/>
          </a:endParaRPr>
        </a:p>
        <a:p>
          <a:pPr marL="0" lvl="0" indent="0" algn="ctr" defTabSz="800100">
            <a:lnSpc>
              <a:spcPct val="90000"/>
            </a:lnSpc>
            <a:spcBef>
              <a:spcPct val="0"/>
            </a:spcBef>
            <a:spcAft>
              <a:spcPct val="35000"/>
            </a:spcAft>
            <a:buFont typeface="Symbol" panose="05050102010706020507" pitchFamily="18" charset="2"/>
            <a:buNone/>
          </a:pPr>
          <a:r>
            <a:rPr lang="pl-PL" sz="1800" kern="1200" dirty="0">
              <a:latin typeface="+mn-lt"/>
            </a:rPr>
            <a:t>Pochodna ułamkowa Caputo</a:t>
          </a:r>
          <a:endParaRPr lang="en-US" sz="1800" kern="1200" dirty="0">
            <a:latin typeface="+mn-lt"/>
          </a:endParaRPr>
        </a:p>
        <a:p>
          <a:pPr marL="0" lvl="0" indent="0" algn="ctr" defTabSz="800100">
            <a:lnSpc>
              <a:spcPct val="90000"/>
            </a:lnSpc>
            <a:spcBef>
              <a:spcPct val="0"/>
            </a:spcBef>
            <a:spcAft>
              <a:spcPct val="35000"/>
            </a:spcAft>
            <a:buFont typeface="Symbol" panose="05050102010706020507" pitchFamily="18" charset="2"/>
            <a:buNone/>
          </a:pPr>
          <a:endParaRPr lang="en-US" sz="1800" kern="1200" dirty="0">
            <a:latin typeface="+mn-lt"/>
          </a:endParaRPr>
        </a:p>
      </dsp:txBody>
      <dsp:txXfrm>
        <a:off x="1959209" y="2586910"/>
        <a:ext cx="3259934" cy="1392951"/>
      </dsp:txXfrm>
    </dsp:sp>
    <dsp:sp modelId="{080474C8-0FEA-4FD1-97F1-0978CFB4A37F}">
      <dsp:nvSpPr>
        <dsp:cNvPr id="0" name=""/>
        <dsp:cNvSpPr/>
      </dsp:nvSpPr>
      <dsp:spPr>
        <a:xfrm>
          <a:off x="3589176" y="2188924"/>
          <a:ext cx="0" cy="318388"/>
        </a:xfrm>
        <a:prstGeom prst="line">
          <a:avLst/>
        </a:prstGeom>
        <a:noFill/>
        <a:ln w="6350" cap="flat" cmpd="sng" algn="ctr">
          <a:solidFill>
            <a:schemeClr val="accent5">
              <a:hueOff val="90002"/>
              <a:satOff val="2173"/>
              <a:lumOff val="-10490"/>
              <a:alphaOff val="0"/>
            </a:schemeClr>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3549378" y="2507313"/>
          <a:ext cx="79597" cy="79597"/>
        </a:xfrm>
        <a:prstGeom prst="ellipse">
          <a:avLst/>
        </a:prstGeom>
        <a:solidFill>
          <a:schemeClr val="accent5">
            <a:hueOff val="90002"/>
            <a:satOff val="2173"/>
            <a:lumOff val="-10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a:off x="4567157" y="1790937"/>
          <a:ext cx="1955960" cy="397986"/>
        </a:xfrm>
        <a:prstGeom prst="rect">
          <a:avLst/>
        </a:prstGeom>
        <a:solidFill>
          <a:schemeClr val="accent5">
            <a:hueOff val="180003"/>
            <a:satOff val="4346"/>
            <a:lumOff val="-20980"/>
            <a:alphaOff val="0"/>
          </a:schemeClr>
        </a:solidFill>
        <a:ln w="12700" cap="flat" cmpd="sng" algn="ctr">
          <a:solidFill>
            <a:schemeClr val="accent5">
              <a:hueOff val="180003"/>
              <a:satOff val="4346"/>
              <a:lumOff val="-2098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1">
          <a:noAutofit/>
        </a:bodyPr>
        <a:lstStyle/>
        <a:p>
          <a:pPr marL="0" lvl="0" indent="0" algn="ctr" defTabSz="622300">
            <a:lnSpc>
              <a:spcPct val="90000"/>
            </a:lnSpc>
            <a:spcBef>
              <a:spcPct val="0"/>
            </a:spcBef>
            <a:spcAft>
              <a:spcPct val="35000"/>
            </a:spcAft>
            <a:buNone/>
          </a:pPr>
          <a:r>
            <a:rPr lang="pl-PL" sz="1400" kern="1200" dirty="0">
              <a:latin typeface="+mn-lt"/>
            </a:rPr>
            <a:t>Rozwiązanie FPE</a:t>
          </a:r>
          <a:endParaRPr lang="en-US" sz="1400" kern="1200" dirty="0">
            <a:latin typeface="+mn-lt"/>
          </a:endParaRPr>
        </a:p>
      </dsp:txBody>
      <dsp:txXfrm>
        <a:off x="4567157" y="1790937"/>
        <a:ext cx="1955960" cy="397986"/>
      </dsp:txXfrm>
    </dsp:sp>
    <dsp:sp modelId="{80CDBBF8-C6B4-4166-87C1-DC9120CC7586}">
      <dsp:nvSpPr>
        <dsp:cNvPr id="0" name=""/>
        <dsp:cNvSpPr/>
      </dsp:nvSpPr>
      <dsp:spPr>
        <a:xfrm>
          <a:off x="3915170"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pl-PL" sz="1800" kern="1200" dirty="0"/>
            <a:t>Opis algorytmu</a:t>
          </a:r>
        </a:p>
        <a:p>
          <a:pPr marL="0" lvl="0" indent="0" algn="ctr" defTabSz="800100">
            <a:lnSpc>
              <a:spcPct val="90000"/>
            </a:lnSpc>
            <a:spcBef>
              <a:spcPct val="0"/>
            </a:spcBef>
            <a:spcAft>
              <a:spcPct val="35000"/>
            </a:spcAft>
            <a:buFont typeface="Symbol" panose="05050102010706020507" pitchFamily="18" charset="2"/>
            <a:buNone/>
          </a:pPr>
          <a:r>
            <a:rPr lang="pl-PL" sz="1800" kern="1200" dirty="0"/>
            <a:t>Rozwiązanie równania </a:t>
          </a:r>
          <a:br>
            <a:rPr lang="pl-PL" sz="1800" kern="1200" dirty="0"/>
          </a:br>
          <a:r>
            <a:rPr lang="pl-PL" sz="1800" kern="1200" dirty="0"/>
            <a:t>Fokkera-Plancka </a:t>
          </a:r>
          <a:br>
            <a:rPr lang="pl-PL" sz="1800" kern="1200" dirty="0"/>
          </a:br>
          <a:r>
            <a:rPr lang="pl-PL" sz="1800" kern="1200" dirty="0"/>
            <a:t>dla procesu </a:t>
          </a:r>
          <a:br>
            <a:rPr lang="pl-PL" sz="1800" kern="1200" dirty="0"/>
          </a:br>
          <a:r>
            <a:rPr lang="pl-PL" sz="1800" kern="1200" dirty="0" err="1"/>
            <a:t>Ornsteina-Uhlenbecka</a:t>
          </a:r>
          <a:endParaRPr lang="en-US" sz="1800" kern="1200" dirty="0">
            <a:latin typeface="+mn-lt"/>
          </a:endParaRPr>
        </a:p>
      </dsp:txBody>
      <dsp:txXfrm>
        <a:off x="3915170" y="0"/>
        <a:ext cx="3259934" cy="1392951"/>
      </dsp:txXfrm>
    </dsp:sp>
    <dsp:sp modelId="{89759DE5-9F8A-470E-A6D8-F13BB4DEE93D}">
      <dsp:nvSpPr>
        <dsp:cNvPr id="0" name=""/>
        <dsp:cNvSpPr/>
      </dsp:nvSpPr>
      <dsp:spPr>
        <a:xfrm>
          <a:off x="5545137" y="1472548"/>
          <a:ext cx="0" cy="318388"/>
        </a:xfrm>
        <a:prstGeom prst="line">
          <a:avLst/>
        </a:prstGeom>
        <a:noFill/>
        <a:ln w="6350" cap="flat" cmpd="sng" algn="ctr">
          <a:solidFill>
            <a:schemeClr val="accent5">
              <a:hueOff val="180003"/>
              <a:satOff val="4346"/>
              <a:lumOff val="-20980"/>
              <a:alphaOff val="0"/>
            </a:schemeClr>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5505338" y="1392951"/>
          <a:ext cx="79597" cy="79597"/>
        </a:xfrm>
        <a:prstGeom prst="ellipse">
          <a:avLst/>
        </a:prstGeom>
        <a:solidFill>
          <a:schemeClr val="accent5">
            <a:hueOff val="180003"/>
            <a:satOff val="4346"/>
            <a:lumOff val="-20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CD3FF2-195B-429B-BC6F-5B5A7FED2BE2}">
      <dsp:nvSpPr>
        <dsp:cNvPr id="0" name=""/>
        <dsp:cNvSpPr/>
      </dsp:nvSpPr>
      <dsp:spPr>
        <a:xfrm>
          <a:off x="6523117" y="1790937"/>
          <a:ext cx="1955960" cy="397986"/>
        </a:xfrm>
        <a:prstGeom prst="rect">
          <a:avLst/>
        </a:prstGeom>
        <a:solidFill>
          <a:schemeClr val="accent5">
            <a:hueOff val="270005"/>
            <a:satOff val="6519"/>
            <a:lumOff val="-31471"/>
            <a:alphaOff val="0"/>
          </a:schemeClr>
        </a:solidFill>
        <a:ln w="12700" cap="flat" cmpd="sng" algn="ctr">
          <a:solidFill>
            <a:schemeClr val="accent5">
              <a:hueOff val="270005"/>
              <a:satOff val="6519"/>
              <a:lumOff val="-31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1">
          <a:noAutofit/>
        </a:bodyPr>
        <a:lstStyle/>
        <a:p>
          <a:pPr marL="0" lvl="0" indent="0" algn="ctr" defTabSz="622300">
            <a:lnSpc>
              <a:spcPct val="90000"/>
            </a:lnSpc>
            <a:spcBef>
              <a:spcPct val="0"/>
            </a:spcBef>
            <a:spcAft>
              <a:spcPct val="35000"/>
            </a:spcAft>
            <a:buFont typeface="Symbol" panose="05050102010706020507" pitchFamily="18" charset="2"/>
            <a:buNone/>
          </a:pPr>
          <a:r>
            <a:rPr lang="pl-PL" sz="1400" kern="1200" dirty="0">
              <a:latin typeface="+mn-lt"/>
            </a:rPr>
            <a:t>Rozwiązanie FFPE</a:t>
          </a:r>
          <a:endParaRPr lang="en-US" sz="1400" kern="1200" dirty="0">
            <a:latin typeface="+mn-lt"/>
          </a:endParaRPr>
        </a:p>
      </dsp:txBody>
      <dsp:txXfrm>
        <a:off x="6523117" y="1790937"/>
        <a:ext cx="1955960" cy="397986"/>
      </dsp:txXfrm>
    </dsp:sp>
    <dsp:sp modelId="{1BB5FD64-47F9-47A3-911F-535BFE17A3B9}">
      <dsp:nvSpPr>
        <dsp:cNvPr id="0" name=""/>
        <dsp:cNvSpPr/>
      </dsp:nvSpPr>
      <dsp:spPr>
        <a:xfrm>
          <a:off x="5871130" y="258691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pl-PL" sz="1800" kern="1200" dirty="0"/>
            <a:t>Rozszerzenie metody na ułamkowe równanie </a:t>
          </a:r>
          <a:br>
            <a:rPr lang="pl-PL" sz="1800" kern="1200" dirty="0"/>
          </a:br>
          <a:r>
            <a:rPr lang="pl-PL" sz="1800" kern="1200" dirty="0"/>
            <a:t>Fokkera-Plancka</a:t>
          </a:r>
        </a:p>
        <a:p>
          <a:pPr marL="0" lvl="0" indent="0" algn="ctr" defTabSz="800100">
            <a:lnSpc>
              <a:spcPct val="90000"/>
            </a:lnSpc>
            <a:spcBef>
              <a:spcPct val="0"/>
            </a:spcBef>
            <a:spcAft>
              <a:spcPct val="35000"/>
            </a:spcAft>
            <a:buFont typeface="Symbol" panose="05050102010706020507" pitchFamily="18" charset="2"/>
            <a:buNone/>
          </a:pPr>
          <a:r>
            <a:rPr lang="pl-PL" sz="1800" kern="1200" dirty="0"/>
            <a:t>Macierzowa funkcja </a:t>
          </a:r>
          <a:br>
            <a:rPr lang="pl-PL" sz="1800" kern="1200" dirty="0"/>
          </a:br>
          <a:r>
            <a:rPr lang="pl-PL" sz="1800" kern="1200" dirty="0" err="1"/>
            <a:t>Mittaga-Lefflera</a:t>
          </a:r>
          <a:endParaRPr lang="pl-PL" sz="1800" kern="1200" dirty="0"/>
        </a:p>
      </dsp:txBody>
      <dsp:txXfrm>
        <a:off x="5871130" y="2586910"/>
        <a:ext cx="3259934" cy="1392951"/>
      </dsp:txXfrm>
    </dsp:sp>
    <dsp:sp modelId="{FE9B27EB-7AC7-485A-9A55-41E8118F9EAF}">
      <dsp:nvSpPr>
        <dsp:cNvPr id="0" name=""/>
        <dsp:cNvSpPr/>
      </dsp:nvSpPr>
      <dsp:spPr>
        <a:xfrm>
          <a:off x="7501098" y="2188924"/>
          <a:ext cx="0" cy="318388"/>
        </a:xfrm>
        <a:prstGeom prst="line">
          <a:avLst/>
        </a:prstGeom>
        <a:noFill/>
        <a:ln w="6350" cap="flat" cmpd="sng" algn="ctr">
          <a:solidFill>
            <a:schemeClr val="accent5">
              <a:hueOff val="270005"/>
              <a:satOff val="6519"/>
              <a:lumOff val="-31471"/>
              <a:alphaOff val="0"/>
            </a:schemeClr>
          </a:solidFill>
          <a:prstDash val="dash"/>
          <a:miter lim="800000"/>
        </a:ln>
        <a:effectLst/>
      </dsp:spPr>
      <dsp:style>
        <a:lnRef idx="1">
          <a:scrgbClr r="0" g="0" b="0"/>
        </a:lnRef>
        <a:fillRef idx="0">
          <a:scrgbClr r="0" g="0" b="0"/>
        </a:fillRef>
        <a:effectRef idx="0">
          <a:scrgbClr r="0" g="0" b="0"/>
        </a:effectRef>
        <a:fontRef idx="minor"/>
      </dsp:style>
    </dsp:sp>
    <dsp:sp modelId="{46BD4721-4664-4AD0-9F11-DBE7E0B207D5}">
      <dsp:nvSpPr>
        <dsp:cNvPr id="0" name=""/>
        <dsp:cNvSpPr/>
      </dsp:nvSpPr>
      <dsp:spPr>
        <a:xfrm>
          <a:off x="7461299" y="2507313"/>
          <a:ext cx="79597" cy="79597"/>
        </a:xfrm>
        <a:prstGeom prst="ellipse">
          <a:avLst/>
        </a:prstGeom>
        <a:solidFill>
          <a:schemeClr val="accent5">
            <a:hueOff val="270005"/>
            <a:satOff val="6519"/>
            <a:lumOff val="-3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3E7832-9872-48C4-8E65-DCB39D4CDBDF}">
      <dsp:nvSpPr>
        <dsp:cNvPr id="0" name=""/>
        <dsp:cNvSpPr/>
      </dsp:nvSpPr>
      <dsp:spPr>
        <a:xfrm rot="5400000">
          <a:off x="9258065" y="1011950"/>
          <a:ext cx="397986" cy="1955960"/>
        </a:xfrm>
        <a:prstGeom prst="round2SameRect">
          <a:avLst/>
        </a:prstGeom>
        <a:solidFill>
          <a:schemeClr val="accent5">
            <a:hueOff val="360006"/>
            <a:satOff val="8692"/>
            <a:lumOff val="-41961"/>
            <a:alphaOff val="0"/>
          </a:schemeClr>
        </a:solidFill>
        <a:ln w="12700" cap="flat" cmpd="sng" algn="ctr">
          <a:solidFill>
            <a:schemeClr val="accent5">
              <a:hueOff val="360006"/>
              <a:satOff val="8692"/>
              <a:lumOff val="-4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1">
          <a:noAutofit/>
        </a:bodyPr>
        <a:lstStyle/>
        <a:p>
          <a:pPr marL="0" lvl="0" indent="0" algn="ctr" defTabSz="622300">
            <a:lnSpc>
              <a:spcPct val="90000"/>
            </a:lnSpc>
            <a:spcBef>
              <a:spcPct val="0"/>
            </a:spcBef>
            <a:spcAft>
              <a:spcPct val="35000"/>
            </a:spcAft>
            <a:buFont typeface="Symbol" panose="05050102010706020507" pitchFamily="18" charset="2"/>
            <a:buNone/>
          </a:pPr>
          <a:r>
            <a:rPr lang="pl-PL" sz="1400" kern="1200" dirty="0">
              <a:latin typeface="+mn-lt"/>
            </a:rPr>
            <a:t>Podsumowanie</a:t>
          </a:r>
          <a:endParaRPr lang="en-US" sz="1400" kern="1200" dirty="0">
            <a:latin typeface="+mn-lt"/>
          </a:endParaRPr>
        </a:p>
      </dsp:txBody>
      <dsp:txXfrm rot="-5400000">
        <a:off x="8479078" y="1810365"/>
        <a:ext cx="1936532" cy="359130"/>
      </dsp:txXfrm>
    </dsp:sp>
    <dsp:sp modelId="{1FA3C236-5719-4A33-A6BB-80FA85F940E3}">
      <dsp:nvSpPr>
        <dsp:cNvPr id="0" name=""/>
        <dsp:cNvSpPr/>
      </dsp:nvSpPr>
      <dsp:spPr>
        <a:xfrm>
          <a:off x="7827091"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pl-PL" sz="1800" kern="1200" dirty="0"/>
            <a:t>Własności metody spektralnej</a:t>
          </a:r>
        </a:p>
        <a:p>
          <a:pPr marL="0" lvl="0" indent="0" algn="ctr" defTabSz="800100">
            <a:lnSpc>
              <a:spcPct val="90000"/>
            </a:lnSpc>
            <a:spcBef>
              <a:spcPct val="0"/>
            </a:spcBef>
            <a:spcAft>
              <a:spcPct val="35000"/>
            </a:spcAft>
            <a:buFont typeface="Symbol" panose="05050102010706020507" pitchFamily="18" charset="2"/>
            <a:buNone/>
          </a:pPr>
          <a:r>
            <a:rPr lang="pl-PL" sz="1800" kern="1200" dirty="0"/>
            <a:t>Krótkie podsumowanie projektu</a:t>
          </a:r>
        </a:p>
      </dsp:txBody>
      <dsp:txXfrm>
        <a:off x="7827091" y="0"/>
        <a:ext cx="3259934" cy="1392951"/>
      </dsp:txXfrm>
    </dsp:sp>
    <dsp:sp modelId="{18F1C823-9ACD-4FCD-8102-F468DCE57A45}">
      <dsp:nvSpPr>
        <dsp:cNvPr id="0" name=""/>
        <dsp:cNvSpPr/>
      </dsp:nvSpPr>
      <dsp:spPr>
        <a:xfrm>
          <a:off x="9457058" y="1472548"/>
          <a:ext cx="0" cy="318388"/>
        </a:xfrm>
        <a:prstGeom prst="line">
          <a:avLst/>
        </a:prstGeom>
        <a:noFill/>
        <a:ln w="6350" cap="flat" cmpd="sng" algn="ctr">
          <a:solidFill>
            <a:schemeClr val="accent5">
              <a:hueOff val="360006"/>
              <a:satOff val="8692"/>
              <a:lumOff val="-41961"/>
              <a:alphaOff val="0"/>
            </a:schemeClr>
          </a:solidFill>
          <a:prstDash val="dash"/>
          <a:miter lim="800000"/>
        </a:ln>
        <a:effectLst/>
      </dsp:spPr>
      <dsp:style>
        <a:lnRef idx="1">
          <a:scrgbClr r="0" g="0" b="0"/>
        </a:lnRef>
        <a:fillRef idx="0">
          <a:scrgbClr r="0" g="0" b="0"/>
        </a:fillRef>
        <a:effectRef idx="0">
          <a:scrgbClr r="0" g="0" b="0"/>
        </a:effectRef>
        <a:fontRef idx="minor"/>
      </dsp:style>
    </dsp:sp>
    <dsp:sp modelId="{F8AD0AB8-BBDF-4F0A-A6A0-850E289DD521}">
      <dsp:nvSpPr>
        <dsp:cNvPr id="0" name=""/>
        <dsp:cNvSpPr/>
      </dsp:nvSpPr>
      <dsp:spPr>
        <a:xfrm>
          <a:off x="9417260" y="1392951"/>
          <a:ext cx="79597" cy="79597"/>
        </a:xfrm>
        <a:prstGeom prst="ellipse">
          <a:avLst/>
        </a:prstGeom>
        <a:solidFill>
          <a:schemeClr val="accent5">
            <a:hueOff val="360006"/>
            <a:satOff val="8692"/>
            <a:lumOff val="-4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11/15/2023</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11/15/2023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2</a:t>
            </a:fld>
            <a:endParaRPr lang="en-US"/>
          </a:p>
        </p:txBody>
      </p:sp>
    </p:spTree>
    <p:extLst>
      <p:ext uri="{BB962C8B-B14F-4D97-AF65-F5344CB8AC3E}">
        <p14:creationId xmlns:p14="http://schemas.microsoft.com/office/powerpoint/2010/main" val="514541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20</a:t>
            </a:fld>
            <a:endParaRPr lang="en-US"/>
          </a:p>
        </p:txBody>
      </p:sp>
    </p:spTree>
    <p:extLst>
      <p:ext uri="{BB962C8B-B14F-4D97-AF65-F5344CB8AC3E}">
        <p14:creationId xmlns:p14="http://schemas.microsoft.com/office/powerpoint/2010/main" val="3080214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21</a:t>
            </a:fld>
            <a:endParaRPr lang="en-US"/>
          </a:p>
        </p:txBody>
      </p:sp>
    </p:spTree>
    <p:extLst>
      <p:ext uri="{BB962C8B-B14F-4D97-AF65-F5344CB8AC3E}">
        <p14:creationId xmlns:p14="http://schemas.microsoft.com/office/powerpoint/2010/main" val="396330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pl-PL"/>
              <a:t>Kliknij ikonę, aby dodać obraz</a:t>
            </a:r>
            <a:endParaRPr lang="en-US"/>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pl-PL" dirty="0"/>
              <a:t>Kliknij, aby edytować style wzorca tekstu</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pl-PL"/>
              <a:t>Kliknij, aby edytować styl</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pl-PL"/>
              <a:t>Kliknij, aby edytować style wzorca tekstu</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1-3.12.2023</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pl-PL"/>
              <a:t>X Ogólnopolska Matematyczna Konferencja Studentów "OMatKo!!!"</a:t>
            </a:r>
            <a:endParaRPr lang="en-US"/>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pl-PL"/>
              <a:t>Kliknij, aby edytować styl</a:t>
            </a:r>
            <a:endParaRPr lang="en-US"/>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pl-PL"/>
              <a:t>Kliknij ikonę, aby dodać obraz</a:t>
            </a:r>
            <a:endParaRPr lang="en-US"/>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pl-PL"/>
              <a:t>Kliknij, aby edytować style wzorca tekstu</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1-3.12.2023</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pl-PL"/>
              <a:t>X Ogólnopolska Matematyczna Konferencja Studentów "OMatKo!!!"</a:t>
            </a:r>
            <a:endParaRPr lang="en-US"/>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pl-PL"/>
              <a:t>Kliknij, aby edytować styl</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pl-PL">
                <a:solidFill>
                  <a:schemeClr val="tx1">
                    <a:alpha val="60000"/>
                  </a:schemeClr>
                </a:solidFill>
              </a:rPr>
              <a:t>Kliknij, aby edytować styl wzorca podtytułu</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pl-PL"/>
              <a:t>Kliknij ikonę, aby dodać obraz</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pl-PL"/>
              <a:t>Kliknij ikonę, aby dodać obraz</a:t>
            </a:r>
            <a:endParaRPr lang="en-US"/>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1-3.12.2023</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pl-PL"/>
              <a:t>X Ogólnopolska Matematyczna Konferencja Studentów "OMatKo!!!"</a:t>
            </a:r>
            <a:endParaRPr lang="en-US"/>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pl-PL"/>
              <a:t>Kliknij, aby edytować styl</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1-3.12.2023</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pl-PL"/>
              <a:t>X Ogólnopolska Matematyczna Konferencja Studentów "OMatKo!!!"</a:t>
            </a:r>
            <a:endParaRPr lang="en-US"/>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pl-PL"/>
              <a:t>Kliknij, aby edytować styl</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1-3.12.2023</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pl-PL"/>
              <a:t>X Ogólnopolska Matematyczna Konferencja Studentów "OMatKo!!!"</a:t>
            </a:r>
            <a:endParaRPr lang="en-US"/>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1-3.12.2023</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pl-PL"/>
              <a:t>X Ogólnopolska Matematyczna Konferencja Studentów "OMatKo!!!"</a:t>
            </a:r>
            <a:endParaRPr lang="en-US"/>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pl-PL"/>
              <a:t>Kliknij, aby edytować styl</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1-3.12.2023</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pl-PL"/>
              <a:t>X Ogólnopolska Matematyczna Konferencja Studentów "OMatKo!!!"</a:t>
            </a:r>
            <a:endParaRPr lang="en-US"/>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pl-PL" dirty="0"/>
              <a:t>Kliknij ikonę, aby dodać obraz</a:t>
            </a:r>
            <a:endParaRPr lang="en-US" dirty="0"/>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pl-PL"/>
              <a:t>Kliknij ikonę, aby dodać obraz</a:t>
            </a:r>
            <a:endParaRPr lang="en-US"/>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pl-PL"/>
              <a:t>Kliknij ikonę, aby dodać obraz</a:t>
            </a:r>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1-3.12.2023</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pl-PL"/>
              <a:t>X Ogólnopolska Matematyczna Konferencja Studentów "OMatKo!!!"</a:t>
            </a:r>
            <a:endParaRPr lang="en-US"/>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pl-PL"/>
              <a:t>Kliknij, aby edytować styl</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pl-PL"/>
              <a:t>Kliknij ikonę, aby dodać obraz</a:t>
            </a:r>
            <a:endParaRPr lang="en-US"/>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pl-PL"/>
              <a:t>Kliknij ikonę, aby dodać obraz</a:t>
            </a:r>
            <a:endParaRPr lang="en-US"/>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pl-PL"/>
              <a:t>Kliknij ikonę, aby dodać obraz</a:t>
            </a:r>
            <a:endParaRPr lang="en-US"/>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pl-PL"/>
              <a:t>Kliknij ikonę, aby dodać obraz</a:t>
            </a:r>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1-3.12.2023</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pl-PL"/>
              <a:t>X Ogólnopolska Matematyczna Konferencja Studentów "OMatKo!!!"</a:t>
            </a:r>
            <a:endParaRPr lang="en-US"/>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pl-PL"/>
              <a:t>Kliknij, aby edytować style wzorca tekstu</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pl-PL"/>
              <a:t>Kliknij ikonę, aby dodać obraz</a:t>
            </a:r>
            <a:endParaRPr lang="en-US"/>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1-3.12.2023</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pl-PL"/>
              <a:t>X Ogólnopolska Matematyczna Konferencja Studentów "OMatKo!!!"</a:t>
            </a:r>
            <a:endParaRPr lang="en-US"/>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pl-PL"/>
              <a:t>Kliknij, aby edytować styl</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pl-PL">
                <a:solidFill>
                  <a:schemeClr val="tx1">
                    <a:alpha val="60000"/>
                  </a:schemeClr>
                </a:solidFill>
              </a:rPr>
              <a:t>Kliknij, aby edytować styl wzorca podtytułu</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pl-PL"/>
              <a:t>Kliknij ikonę, aby dodać obraz</a:t>
            </a:r>
            <a:endParaRPr lang="en-US"/>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pl-PL">
                <a:solidFill>
                  <a:schemeClr val="tx1">
                    <a:alpha val="60000"/>
                  </a:schemeClr>
                </a:solidFill>
              </a:rPr>
              <a:t>Kliknij, aby edytować styl wzorca podtytułu</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pl-PL"/>
              <a:t>Kliknij, aby edytować styl</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pl-PL"/>
              <a:t>Kliknij, aby edytować styl</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1-3.12.2023</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pl-PL"/>
              <a:t>X Ogólnopolska Matematyczna Konferencja Studentów "OMatKo!!!"</a:t>
            </a:r>
            <a:endParaRPr lang="en-US"/>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pl-PL"/>
              <a:t>Kliknij, aby edytować styl</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pl-PL"/>
              <a:t>Kliknij, aby edytować style wzorca tekstu</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pl-PL"/>
              <a:t>Kliknij ikonę, aby dodać obraz</a:t>
            </a:r>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1-3.12.2023</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pl-PL"/>
              <a:t>X Ogólnopolska Matematyczna Konferencja Studentów "OMatKo!!!"</a:t>
            </a:r>
            <a:endParaRPr lang="en-US"/>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pl-PL"/>
              <a:t>Kliknij ikonę, aby dodać obraz</a:t>
            </a:r>
            <a:endParaRPr lang="en-US"/>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pl-PL"/>
              <a:t>Kliknij ikonę, aby dodać obraz</a:t>
            </a:r>
            <a:endParaRPr lang="en-US"/>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pl-PL"/>
              <a:t>Kliknij ikonę, aby dodać obraz</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pl-PL"/>
              <a:t>Kliknij ikonę, aby dodać obraz</a:t>
            </a:r>
            <a:endParaRPr lang="en-US"/>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1-3.12.2023</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pl-PL"/>
              <a:t>X Ogólnopolska Matematyczna Konferencja Studentów "OMatKo!!!"</a:t>
            </a:r>
            <a:endParaRPr lang="en-US"/>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pl-PL"/>
              <a:t>Kliknij, aby edytować styl</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pl-PL"/>
              <a:t>Kliknij, aby edytować style wzorca tekstu</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1-3.12.2023</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pl-PL"/>
              <a:t>X Ogólnopolska Matematyczna Konferencja Studentów "OMatKo!!!"</a:t>
            </a:r>
            <a:endParaRPr lang="en-US"/>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pl-PL"/>
              <a:t>Kliknij, aby edytować styl</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1-3.12.2023</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pl-PL"/>
              <a:t>X Ogólnopolska Matematyczna Konferencja Studentów "OMatKo!!!"</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7.pn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10.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2.svg"/><Relationship Id="rId4" Type="http://schemas.openxmlformats.org/officeDocument/2006/relationships/image" Target="../media/image10.png"/><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18.gif"/></Relationships>
</file>

<file path=ppt/slides/_rels/slide21.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0.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gif"/><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5.jpg"/></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0.xml"/><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9.sv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8039418" y="1044102"/>
            <a:ext cx="3565524" cy="2384898"/>
          </a:xfrm>
        </p:spPr>
        <p:txBody>
          <a:bodyPr anchor="b" anchorCtr="0">
            <a:normAutofit/>
          </a:bodyPr>
          <a:lstStyle/>
          <a:p>
            <a:r>
              <a:rPr lang="pl-PL" sz="2800" dirty="0"/>
              <a:t>Rozwiązanie standardowego </a:t>
            </a:r>
            <a:br>
              <a:rPr lang="pl-PL" sz="2800" dirty="0"/>
            </a:br>
            <a:r>
              <a:rPr lang="pl-PL" sz="2800" dirty="0"/>
              <a:t>i ułamkowego równania Fokkera-Plancka przy pomocy metody spektralnej</a:t>
            </a:r>
            <a:endParaRPr lang="en-US" sz="2800" dirty="0"/>
          </a:p>
        </p:txBody>
      </p:sp>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8039418" y="4081935"/>
            <a:ext cx="3565524" cy="1731963"/>
          </a:xfrm>
        </p:spPr>
        <p:txBody>
          <a:bodyPr>
            <a:normAutofit/>
          </a:bodyPr>
          <a:lstStyle/>
          <a:p>
            <a:r>
              <a:rPr lang="pl-PL" u="sng" dirty="0">
                <a:solidFill>
                  <a:srgbClr val="FFFFFF"/>
                </a:solidFill>
              </a:rPr>
              <a:t>Jakub Koral</a:t>
            </a:r>
          </a:p>
          <a:p>
            <a:r>
              <a:rPr lang="pl-PL" dirty="0">
                <a:solidFill>
                  <a:srgbClr val="FFFFFF"/>
                </a:solidFill>
              </a:rPr>
              <a:t>Hubert Woszczek</a:t>
            </a:r>
          </a:p>
          <a:p>
            <a:r>
              <a:rPr lang="pl-PL" dirty="0">
                <a:solidFill>
                  <a:srgbClr val="FFFFFF"/>
                </a:solidFill>
              </a:rPr>
              <a:t>Aleksander Jakóbczyk</a:t>
            </a:r>
            <a:endParaRPr lang="en-US" dirty="0">
              <a:solidFill>
                <a:srgbClr val="FFFFFF"/>
              </a:solidFill>
            </a:endParaRPr>
          </a:p>
        </p:txBody>
      </p:sp>
      <p:pic>
        <p:nvPicPr>
          <p:cNvPr id="7" name="Symbol zastępczy obrazu 6" descr="Obraz zawierający wzór, sztuka, kwiat, Wielobarwność&#10;&#10;Opis wygenerowany automatycznie">
            <a:extLst>
              <a:ext uri="{FF2B5EF4-FFF2-40B4-BE49-F238E27FC236}">
                <a16:creationId xmlns:a16="http://schemas.microsoft.com/office/drawing/2014/main" id="{ED2CE192-BA77-ECBC-F499-393BFF27BEA0}"/>
              </a:ext>
            </a:extLst>
          </p:cNvPr>
          <p:cNvPicPr>
            <a:picLocks noGrp="1" noChangeAspect="1"/>
          </p:cNvPicPr>
          <p:nvPr>
            <p:ph type="pic" sz="quarter" idx="13"/>
          </p:nvPr>
        </p:nvPicPr>
        <p:blipFill>
          <a:blip r:embed="rId3"/>
          <a:srcRect t="3984" b="3984"/>
          <a:stretch>
            <a:fillRect/>
          </a:stretch>
        </p:blipFill>
        <p:spPr/>
      </p:pic>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61BE76E-4730-3EAE-C393-1D944A21938C}"/>
              </a:ext>
            </a:extLst>
          </p:cNvPr>
          <p:cNvSpPr>
            <a:spLocks noGrp="1"/>
          </p:cNvSpPr>
          <p:nvPr>
            <p:ph type="title"/>
          </p:nvPr>
        </p:nvSpPr>
        <p:spPr/>
        <p:txBody>
          <a:bodyPr/>
          <a:lstStyle/>
          <a:p>
            <a:r>
              <a:rPr lang="en-US" sz="4000" dirty="0" err="1"/>
              <a:t>Jakie</a:t>
            </a:r>
            <a:r>
              <a:rPr lang="en-US" sz="4000" dirty="0"/>
              <a:t> </a:t>
            </a:r>
            <a:r>
              <a:rPr lang="en-US" sz="4000" dirty="0" err="1"/>
              <a:t>typy</a:t>
            </a:r>
            <a:r>
              <a:rPr lang="en-US" sz="4000" dirty="0"/>
              <a:t> </a:t>
            </a:r>
            <a:r>
              <a:rPr lang="en-US" sz="4000" dirty="0" err="1"/>
              <a:t>dyfuzji</a:t>
            </a:r>
            <a:r>
              <a:rPr lang="en-US" sz="4000" dirty="0"/>
              <a:t> </a:t>
            </a:r>
            <a:r>
              <a:rPr lang="en-US" sz="4000" dirty="0" err="1"/>
              <a:t>wyróżniamy</a:t>
            </a:r>
            <a:r>
              <a:rPr lang="en-US" sz="4000" dirty="0"/>
              <a:t>?</a:t>
            </a:r>
          </a:p>
        </p:txBody>
      </p:sp>
      <p:sp>
        <p:nvSpPr>
          <p:cNvPr id="3" name="Symbol zastępczy tekstu 2">
            <a:extLst>
              <a:ext uri="{FF2B5EF4-FFF2-40B4-BE49-F238E27FC236}">
                <a16:creationId xmlns:a16="http://schemas.microsoft.com/office/drawing/2014/main" id="{6E74ABD0-B5B8-4E6E-C831-9C8753D00427}"/>
              </a:ext>
            </a:extLst>
          </p:cNvPr>
          <p:cNvSpPr>
            <a:spLocks noGrp="1"/>
          </p:cNvSpPr>
          <p:nvPr>
            <p:ph type="body" idx="1"/>
          </p:nvPr>
        </p:nvSpPr>
        <p:spPr/>
        <p:txBody>
          <a:bodyPr/>
          <a:lstStyle/>
          <a:p>
            <a:r>
              <a:rPr lang="pl-PL" sz="2400" u="sng" cap="small" dirty="0" err="1"/>
              <a:t>Subdyfuzja</a:t>
            </a:r>
            <a:endParaRPr lang="en-US" sz="2400" u="sng" cap="small" dirty="0"/>
          </a:p>
        </p:txBody>
      </p:sp>
      <mc:AlternateContent xmlns:mc="http://schemas.openxmlformats.org/markup-compatibility/2006" xmlns:a14="http://schemas.microsoft.com/office/drawing/2010/main">
        <mc:Choice Requires="a14">
          <p:sp>
            <p:nvSpPr>
              <p:cNvPr id="4" name="Symbol zastępczy zawartości 3">
                <a:extLst>
                  <a:ext uri="{FF2B5EF4-FFF2-40B4-BE49-F238E27FC236}">
                    <a16:creationId xmlns:a16="http://schemas.microsoft.com/office/drawing/2014/main" id="{58BF31DA-0BA7-81D0-F459-774BC6C03F6C}"/>
                  </a:ext>
                </a:extLst>
              </p:cNvPr>
              <p:cNvSpPr>
                <a:spLocks noGrp="1"/>
              </p:cNvSpPr>
              <p:nvPr>
                <p:ph sz="half" idx="2"/>
              </p:nvPr>
            </p:nvSpPr>
            <p:spPr/>
            <p:txBody>
              <a:bodyPr/>
              <a:lstStyle/>
              <a:p>
                <a14:m>
                  <m:oMath xmlns:m="http://schemas.openxmlformats.org/officeDocument/2006/math">
                    <m:r>
                      <a:rPr lang="pl-PL" sz="2000" i="1">
                        <a:solidFill>
                          <a:srgbClr val="FFFFFF"/>
                        </a:solidFill>
                        <a:latin typeface="Cambria Math" panose="02040503050406030204" pitchFamily="18" charset="0"/>
                        <a:ea typeface="Cambria Math" panose="02040503050406030204" pitchFamily="18" charset="0"/>
                      </a:rPr>
                      <m:t>𝔼</m:t>
                    </m:r>
                    <m:d>
                      <m:dPr>
                        <m:begChr m:val="["/>
                        <m:endChr m:val="]"/>
                        <m:ctrlPr>
                          <a:rPr lang="pl-PL" sz="2000" b="0" i="1" smtClean="0">
                            <a:solidFill>
                              <a:srgbClr val="FFFFFF"/>
                            </a:solidFill>
                            <a:latin typeface="Cambria Math" panose="02040503050406030204" pitchFamily="18" charset="0"/>
                          </a:rPr>
                        </m:ctrlPr>
                      </m:dPr>
                      <m:e>
                        <m:sSup>
                          <m:sSupPr>
                            <m:ctrlPr>
                              <a:rPr lang="pl-PL" sz="2000" b="0" i="1" smtClean="0">
                                <a:solidFill>
                                  <a:srgbClr val="FFFFFF"/>
                                </a:solidFill>
                                <a:latin typeface="Cambria Math" panose="02040503050406030204" pitchFamily="18" charset="0"/>
                              </a:rPr>
                            </m:ctrlPr>
                          </m:sSupPr>
                          <m:e>
                            <m:sSub>
                              <m:sSubPr>
                                <m:ctrlPr>
                                  <a:rPr lang="pl-PL" sz="2000" i="1">
                                    <a:solidFill>
                                      <a:srgbClr val="FFFFFF"/>
                                    </a:solidFill>
                                    <a:latin typeface="Cambria Math" panose="02040503050406030204" pitchFamily="18" charset="0"/>
                                  </a:rPr>
                                </m:ctrlPr>
                              </m:sSubPr>
                              <m:e>
                                <m:r>
                                  <a:rPr lang="pl-PL" sz="2000" i="1">
                                    <a:solidFill>
                                      <a:srgbClr val="FFFFFF"/>
                                    </a:solidFill>
                                    <a:latin typeface="Cambria Math" panose="02040503050406030204" pitchFamily="18" charset="0"/>
                                  </a:rPr>
                                  <m:t>(</m:t>
                                </m:r>
                                <m:r>
                                  <a:rPr lang="pl-PL" sz="2000" i="1">
                                    <a:solidFill>
                                      <a:srgbClr val="FFFFFF"/>
                                    </a:solidFill>
                                    <a:latin typeface="Cambria Math" panose="02040503050406030204" pitchFamily="18" charset="0"/>
                                  </a:rPr>
                                  <m:t>𝑋</m:t>
                                </m:r>
                              </m:e>
                              <m:sub>
                                <m:r>
                                  <a:rPr lang="pl-PL" sz="2000" i="1">
                                    <a:solidFill>
                                      <a:srgbClr val="FFFFFF"/>
                                    </a:solidFill>
                                    <a:latin typeface="Cambria Math" panose="02040503050406030204" pitchFamily="18" charset="0"/>
                                  </a:rPr>
                                  <m:t>𝑡</m:t>
                                </m:r>
                              </m:sub>
                            </m:sSub>
                            <m:r>
                              <a:rPr lang="pl-PL" sz="2000" i="1">
                                <a:solidFill>
                                  <a:srgbClr val="FFFFFF"/>
                                </a:solidFill>
                                <a:latin typeface="Cambria Math" panose="02040503050406030204" pitchFamily="18" charset="0"/>
                              </a:rPr>
                              <m:t>−</m:t>
                            </m:r>
                            <m:sSub>
                              <m:sSubPr>
                                <m:ctrlPr>
                                  <a:rPr lang="pl-PL" sz="2000" i="1">
                                    <a:solidFill>
                                      <a:srgbClr val="FFFFFF"/>
                                    </a:solidFill>
                                    <a:latin typeface="Cambria Math" panose="02040503050406030204" pitchFamily="18" charset="0"/>
                                  </a:rPr>
                                </m:ctrlPr>
                              </m:sSubPr>
                              <m:e>
                                <m:r>
                                  <a:rPr lang="pl-PL" sz="2000" i="1">
                                    <a:solidFill>
                                      <a:srgbClr val="FFFFFF"/>
                                    </a:solidFill>
                                    <a:latin typeface="Cambria Math" panose="02040503050406030204" pitchFamily="18" charset="0"/>
                                  </a:rPr>
                                  <m:t>𝑋</m:t>
                                </m:r>
                              </m:e>
                              <m:sub>
                                <m:r>
                                  <a:rPr lang="pl-PL" sz="2000" i="1">
                                    <a:solidFill>
                                      <a:srgbClr val="FFFFFF"/>
                                    </a:solidFill>
                                    <a:latin typeface="Cambria Math" panose="02040503050406030204" pitchFamily="18" charset="0"/>
                                  </a:rPr>
                                  <m:t>0</m:t>
                                </m:r>
                              </m:sub>
                            </m:sSub>
                            <m:r>
                              <a:rPr lang="pl-PL" sz="2000" i="1">
                                <a:solidFill>
                                  <a:srgbClr val="FFFFFF"/>
                                </a:solidFill>
                                <a:latin typeface="Cambria Math" panose="02040503050406030204" pitchFamily="18" charset="0"/>
                              </a:rPr>
                              <m:t>)</m:t>
                            </m:r>
                          </m:e>
                          <m:sup>
                            <m:r>
                              <a:rPr lang="pl-PL" sz="2000" b="0" i="1" smtClean="0">
                                <a:solidFill>
                                  <a:srgbClr val="FFFFFF"/>
                                </a:solidFill>
                                <a:latin typeface="Cambria Math" panose="02040503050406030204" pitchFamily="18" charset="0"/>
                              </a:rPr>
                              <m:t>2</m:t>
                            </m:r>
                          </m:sup>
                        </m:sSup>
                      </m:e>
                    </m:d>
                    <m:r>
                      <a:rPr lang="en-US" sz="2000" dirty="0" smtClean="0">
                        <a:solidFill>
                          <a:srgbClr val="FFFFFF"/>
                        </a:solidFill>
                        <a:latin typeface="Cambria Math" panose="02040503050406030204" pitchFamily="18" charset="0"/>
                      </a:rPr>
                      <m:t>∝</m:t>
                    </m:r>
                    <m:sSup>
                      <m:sSupPr>
                        <m:ctrlPr>
                          <a:rPr lang="en-US" sz="2000" i="1" dirty="0" smtClean="0">
                            <a:solidFill>
                              <a:srgbClr val="FFFFFF"/>
                            </a:solidFill>
                            <a:latin typeface="Cambria Math" panose="02040503050406030204" pitchFamily="18" charset="0"/>
                          </a:rPr>
                        </m:ctrlPr>
                      </m:sSupPr>
                      <m:e>
                        <m:r>
                          <a:rPr lang="pl-PL" sz="2000" b="0" i="1" dirty="0" smtClean="0">
                            <a:solidFill>
                              <a:srgbClr val="FFFFFF"/>
                            </a:solidFill>
                            <a:latin typeface="Cambria Math" panose="02040503050406030204" pitchFamily="18" charset="0"/>
                          </a:rPr>
                          <m:t>𝑡</m:t>
                        </m:r>
                      </m:e>
                      <m:sup>
                        <m:r>
                          <a:rPr lang="en-US" sz="2000" i="1" dirty="0" smtClean="0">
                            <a:solidFill>
                              <a:srgbClr val="FFFFFF"/>
                            </a:solidFill>
                            <a:latin typeface="Cambria Math" panose="02040503050406030204" pitchFamily="18" charset="0"/>
                            <a:ea typeface="Cambria Math" panose="02040503050406030204" pitchFamily="18" charset="0"/>
                          </a:rPr>
                          <m:t>𝛼</m:t>
                        </m:r>
                      </m:sup>
                    </m:sSup>
                    <m:r>
                      <a:rPr lang="pl-PL" sz="2000" b="0" i="1" dirty="0" smtClean="0">
                        <a:solidFill>
                          <a:srgbClr val="FFFFFF"/>
                        </a:solidFill>
                        <a:latin typeface="Cambria Math" panose="02040503050406030204" pitchFamily="18" charset="0"/>
                      </a:rPr>
                      <m:t>,     </m:t>
                    </m:r>
                    <m:r>
                      <a:rPr lang="pl-PL" sz="2000" b="0" i="1" dirty="0" smtClean="0">
                        <a:solidFill>
                          <a:srgbClr val="FFFFFF"/>
                        </a:solidFill>
                        <a:latin typeface="Cambria Math" panose="02040503050406030204" pitchFamily="18" charset="0"/>
                        <a:ea typeface="Cambria Math" panose="02040503050406030204" pitchFamily="18" charset="0"/>
                      </a:rPr>
                      <m:t>𝛼</m:t>
                    </m:r>
                    <m:r>
                      <a:rPr lang="pl-PL" sz="2000" b="0" i="1" dirty="0" smtClean="0">
                        <a:solidFill>
                          <a:srgbClr val="FFFFFF"/>
                        </a:solidFill>
                        <a:latin typeface="Cambria Math" panose="02040503050406030204" pitchFamily="18" charset="0"/>
                        <a:ea typeface="Cambria Math" panose="02040503050406030204" pitchFamily="18" charset="0"/>
                      </a:rPr>
                      <m:t>&lt;1</m:t>
                    </m:r>
                  </m:oMath>
                </a14:m>
                <a:endParaRPr lang="pl-PL" sz="2000" dirty="0">
                  <a:solidFill>
                    <a:srgbClr val="FFFFFF"/>
                  </a:solidFill>
                </a:endParaRPr>
              </a:p>
              <a:p>
                <a:r>
                  <a:rPr lang="pl-PL" sz="2000" dirty="0">
                    <a:solidFill>
                      <a:srgbClr val="FFFFFF"/>
                    </a:solidFill>
                  </a:rPr>
                  <a:t>Zachodzi w ośrodkach, </a:t>
                </a:r>
                <a:br>
                  <a:rPr lang="pl-PL" sz="2000" dirty="0">
                    <a:solidFill>
                      <a:srgbClr val="FFFFFF"/>
                    </a:solidFill>
                  </a:rPr>
                </a:br>
                <a:r>
                  <a:rPr lang="pl-PL" sz="2000" dirty="0">
                    <a:solidFill>
                      <a:srgbClr val="FFFFFF"/>
                    </a:solidFill>
                  </a:rPr>
                  <a:t>w których ruch cząsteczek jest szczególnie utrudniony (np. ośrodki porowate lub żele)</a:t>
                </a:r>
                <a:endParaRPr lang="en-US" sz="2000" dirty="0">
                  <a:solidFill>
                    <a:srgbClr val="FFFFFF"/>
                  </a:solidFill>
                </a:endParaRPr>
              </a:p>
            </p:txBody>
          </p:sp>
        </mc:Choice>
        <mc:Fallback xmlns="">
          <p:sp>
            <p:nvSpPr>
              <p:cNvPr id="4" name="Symbol zastępczy zawartości 3">
                <a:extLst>
                  <a:ext uri="{FF2B5EF4-FFF2-40B4-BE49-F238E27FC236}">
                    <a16:creationId xmlns:a16="http://schemas.microsoft.com/office/drawing/2014/main" id="{58BF31DA-0BA7-81D0-F459-774BC6C03F6C}"/>
                  </a:ext>
                </a:extLst>
              </p:cNvPr>
              <p:cNvSpPr>
                <a:spLocks noGrp="1" noRot="1" noChangeAspect="1" noMove="1" noResize="1" noEditPoints="1" noAdjustHandles="1" noChangeArrowheads="1" noChangeShapeType="1" noTextEdit="1"/>
              </p:cNvSpPr>
              <p:nvPr>
                <p:ph sz="half" idx="2"/>
              </p:nvPr>
            </p:nvSpPr>
            <p:spPr>
              <a:blipFill>
                <a:blip r:embed="rId2"/>
                <a:stretch>
                  <a:fillRect l="-4110" t="-1560"/>
                </a:stretch>
              </a:blipFill>
            </p:spPr>
            <p:txBody>
              <a:bodyPr/>
              <a:lstStyle/>
              <a:p>
                <a:r>
                  <a:rPr lang="en-US">
                    <a:noFill/>
                  </a:rPr>
                  <a:t> </a:t>
                </a:r>
              </a:p>
            </p:txBody>
          </p:sp>
        </mc:Fallback>
      </mc:AlternateContent>
      <p:sp>
        <p:nvSpPr>
          <p:cNvPr id="5" name="Symbol zastępczy tekstu 4">
            <a:extLst>
              <a:ext uri="{FF2B5EF4-FFF2-40B4-BE49-F238E27FC236}">
                <a16:creationId xmlns:a16="http://schemas.microsoft.com/office/drawing/2014/main" id="{491CB528-1804-D214-262D-20B949F59F9D}"/>
              </a:ext>
            </a:extLst>
          </p:cNvPr>
          <p:cNvSpPr>
            <a:spLocks noGrp="1"/>
          </p:cNvSpPr>
          <p:nvPr>
            <p:ph type="body" sz="quarter" idx="13"/>
          </p:nvPr>
        </p:nvSpPr>
        <p:spPr/>
        <p:txBody>
          <a:bodyPr/>
          <a:lstStyle/>
          <a:p>
            <a:r>
              <a:rPr lang="pl-PL" sz="2400" u="sng" cap="small" dirty="0"/>
              <a:t>Normalna dyfuzja</a:t>
            </a:r>
            <a:endParaRPr lang="en-US" sz="2400" u="sng" cap="small" dirty="0"/>
          </a:p>
        </p:txBody>
      </p:sp>
      <mc:AlternateContent xmlns:mc="http://schemas.openxmlformats.org/markup-compatibility/2006" xmlns:a14="http://schemas.microsoft.com/office/drawing/2010/main">
        <mc:Choice Requires="a14">
          <p:sp>
            <p:nvSpPr>
              <p:cNvPr id="6" name="Symbol zastępczy zawartości 5">
                <a:extLst>
                  <a:ext uri="{FF2B5EF4-FFF2-40B4-BE49-F238E27FC236}">
                    <a16:creationId xmlns:a16="http://schemas.microsoft.com/office/drawing/2014/main" id="{DF102F32-B91E-34AB-9FC6-6C6CE37F6F8D}"/>
                  </a:ext>
                </a:extLst>
              </p:cNvPr>
              <p:cNvSpPr>
                <a:spLocks noGrp="1"/>
              </p:cNvSpPr>
              <p:nvPr>
                <p:ph sz="quarter" idx="14"/>
              </p:nvPr>
            </p:nvSpPr>
            <p:spPr/>
            <p:txBody>
              <a:bodyPr/>
              <a:lstStyle/>
              <a:p>
                <a14:m>
                  <m:oMath xmlns:m="http://schemas.openxmlformats.org/officeDocument/2006/math">
                    <m:r>
                      <a:rPr lang="pl-PL" sz="2000" i="1">
                        <a:solidFill>
                          <a:srgbClr val="FFFFFF"/>
                        </a:solidFill>
                        <a:latin typeface="Cambria Math" panose="02040503050406030204" pitchFamily="18" charset="0"/>
                        <a:ea typeface="Cambria Math" panose="02040503050406030204" pitchFamily="18" charset="0"/>
                      </a:rPr>
                      <m:t>𝔼</m:t>
                    </m:r>
                    <m:d>
                      <m:dPr>
                        <m:begChr m:val="["/>
                        <m:endChr m:val="]"/>
                        <m:ctrlPr>
                          <a:rPr lang="pl-PL" sz="2000" b="0" i="1" smtClean="0">
                            <a:solidFill>
                              <a:srgbClr val="FFFFFF"/>
                            </a:solidFill>
                            <a:latin typeface="Cambria Math" panose="02040503050406030204" pitchFamily="18" charset="0"/>
                          </a:rPr>
                        </m:ctrlPr>
                      </m:dPr>
                      <m:e>
                        <m:sSup>
                          <m:sSupPr>
                            <m:ctrlPr>
                              <a:rPr lang="pl-PL" sz="2000" b="0" i="1" smtClean="0">
                                <a:solidFill>
                                  <a:srgbClr val="FFFFFF"/>
                                </a:solidFill>
                                <a:latin typeface="Cambria Math" panose="02040503050406030204" pitchFamily="18" charset="0"/>
                              </a:rPr>
                            </m:ctrlPr>
                          </m:sSupPr>
                          <m:e>
                            <m:sSub>
                              <m:sSubPr>
                                <m:ctrlPr>
                                  <a:rPr lang="pl-PL" sz="2000" i="1">
                                    <a:solidFill>
                                      <a:srgbClr val="FFFFFF"/>
                                    </a:solidFill>
                                    <a:latin typeface="Cambria Math" panose="02040503050406030204" pitchFamily="18" charset="0"/>
                                  </a:rPr>
                                </m:ctrlPr>
                              </m:sSubPr>
                              <m:e>
                                <m:r>
                                  <a:rPr lang="pl-PL" sz="2000" i="1">
                                    <a:solidFill>
                                      <a:srgbClr val="FFFFFF"/>
                                    </a:solidFill>
                                    <a:latin typeface="Cambria Math" panose="02040503050406030204" pitchFamily="18" charset="0"/>
                                  </a:rPr>
                                  <m:t>(</m:t>
                                </m:r>
                                <m:r>
                                  <a:rPr lang="pl-PL" sz="2000" i="1">
                                    <a:solidFill>
                                      <a:srgbClr val="FFFFFF"/>
                                    </a:solidFill>
                                    <a:latin typeface="Cambria Math" panose="02040503050406030204" pitchFamily="18" charset="0"/>
                                  </a:rPr>
                                  <m:t>𝑋</m:t>
                                </m:r>
                              </m:e>
                              <m:sub>
                                <m:r>
                                  <a:rPr lang="pl-PL" sz="2000" i="1">
                                    <a:solidFill>
                                      <a:srgbClr val="FFFFFF"/>
                                    </a:solidFill>
                                    <a:latin typeface="Cambria Math" panose="02040503050406030204" pitchFamily="18" charset="0"/>
                                  </a:rPr>
                                  <m:t>𝑡</m:t>
                                </m:r>
                              </m:sub>
                            </m:sSub>
                            <m:r>
                              <a:rPr lang="pl-PL" sz="2000" i="1">
                                <a:solidFill>
                                  <a:srgbClr val="FFFFFF"/>
                                </a:solidFill>
                                <a:latin typeface="Cambria Math" panose="02040503050406030204" pitchFamily="18" charset="0"/>
                              </a:rPr>
                              <m:t>−</m:t>
                            </m:r>
                            <m:sSub>
                              <m:sSubPr>
                                <m:ctrlPr>
                                  <a:rPr lang="pl-PL" sz="2000" i="1">
                                    <a:solidFill>
                                      <a:srgbClr val="FFFFFF"/>
                                    </a:solidFill>
                                    <a:latin typeface="Cambria Math" panose="02040503050406030204" pitchFamily="18" charset="0"/>
                                  </a:rPr>
                                </m:ctrlPr>
                              </m:sSubPr>
                              <m:e>
                                <m:r>
                                  <a:rPr lang="pl-PL" sz="2000" i="1">
                                    <a:solidFill>
                                      <a:srgbClr val="FFFFFF"/>
                                    </a:solidFill>
                                    <a:latin typeface="Cambria Math" panose="02040503050406030204" pitchFamily="18" charset="0"/>
                                  </a:rPr>
                                  <m:t>𝑋</m:t>
                                </m:r>
                              </m:e>
                              <m:sub>
                                <m:r>
                                  <a:rPr lang="pl-PL" sz="2000" i="1">
                                    <a:solidFill>
                                      <a:srgbClr val="FFFFFF"/>
                                    </a:solidFill>
                                    <a:latin typeface="Cambria Math" panose="02040503050406030204" pitchFamily="18" charset="0"/>
                                  </a:rPr>
                                  <m:t>0</m:t>
                                </m:r>
                              </m:sub>
                            </m:sSub>
                            <m:r>
                              <a:rPr lang="pl-PL" sz="2000" i="1">
                                <a:solidFill>
                                  <a:srgbClr val="FFFFFF"/>
                                </a:solidFill>
                                <a:latin typeface="Cambria Math" panose="02040503050406030204" pitchFamily="18" charset="0"/>
                              </a:rPr>
                              <m:t>)</m:t>
                            </m:r>
                          </m:e>
                          <m:sup>
                            <m:r>
                              <a:rPr lang="pl-PL" sz="2000" b="0" i="1" smtClean="0">
                                <a:solidFill>
                                  <a:srgbClr val="FFFFFF"/>
                                </a:solidFill>
                                <a:latin typeface="Cambria Math" panose="02040503050406030204" pitchFamily="18" charset="0"/>
                              </a:rPr>
                              <m:t>2</m:t>
                            </m:r>
                          </m:sup>
                        </m:sSup>
                      </m:e>
                    </m:d>
                    <m:r>
                      <a:rPr lang="en-US" sz="2000" dirty="0" smtClean="0">
                        <a:solidFill>
                          <a:srgbClr val="FFFFFF"/>
                        </a:solidFill>
                        <a:latin typeface="Cambria Math" panose="02040503050406030204" pitchFamily="18" charset="0"/>
                      </a:rPr>
                      <m:t>∝</m:t>
                    </m:r>
                    <m:r>
                      <a:rPr lang="pl-PL" sz="2000" b="0" i="1" dirty="0" smtClean="0">
                        <a:solidFill>
                          <a:srgbClr val="FFFFFF"/>
                        </a:solidFill>
                        <a:latin typeface="Cambria Math" panose="02040503050406030204" pitchFamily="18" charset="0"/>
                      </a:rPr>
                      <m:t>𝑡</m:t>
                    </m:r>
                  </m:oMath>
                </a14:m>
                <a:endParaRPr lang="pl-PL" sz="2000" dirty="0">
                  <a:solidFill>
                    <a:srgbClr val="FFFFFF"/>
                  </a:solidFill>
                </a:endParaRPr>
              </a:p>
              <a:p>
                <a:r>
                  <a:rPr lang="pl-PL" sz="2000" dirty="0">
                    <a:solidFill>
                      <a:srgbClr val="FFFFFF"/>
                    </a:solidFill>
                  </a:rPr>
                  <a:t>Zachodzi w standardowych ośrodkach</a:t>
                </a:r>
                <a:endParaRPr lang="en-US" sz="2000" dirty="0">
                  <a:solidFill>
                    <a:srgbClr val="FFFFFF"/>
                  </a:solidFill>
                </a:endParaRPr>
              </a:p>
            </p:txBody>
          </p:sp>
        </mc:Choice>
        <mc:Fallback xmlns="">
          <p:sp>
            <p:nvSpPr>
              <p:cNvPr id="6" name="Symbol zastępczy zawartości 5">
                <a:extLst>
                  <a:ext uri="{FF2B5EF4-FFF2-40B4-BE49-F238E27FC236}">
                    <a16:creationId xmlns:a16="http://schemas.microsoft.com/office/drawing/2014/main" id="{DF102F32-B91E-34AB-9FC6-6C6CE37F6F8D}"/>
                  </a:ext>
                </a:extLst>
              </p:cNvPr>
              <p:cNvSpPr>
                <a:spLocks noGrp="1" noRot="1" noChangeAspect="1" noMove="1" noResize="1" noEditPoints="1" noAdjustHandles="1" noChangeArrowheads="1" noChangeShapeType="1" noTextEdit="1"/>
              </p:cNvSpPr>
              <p:nvPr>
                <p:ph sz="quarter" idx="14"/>
              </p:nvPr>
            </p:nvSpPr>
            <p:spPr>
              <a:blipFill>
                <a:blip r:embed="rId3"/>
                <a:stretch>
                  <a:fillRect l="-4167" t="-1560" r="-347"/>
                </a:stretch>
              </a:blipFill>
            </p:spPr>
            <p:txBody>
              <a:bodyPr/>
              <a:lstStyle/>
              <a:p>
                <a:r>
                  <a:rPr lang="en-US">
                    <a:noFill/>
                  </a:rPr>
                  <a:t> </a:t>
                </a:r>
              </a:p>
            </p:txBody>
          </p:sp>
        </mc:Fallback>
      </mc:AlternateContent>
      <p:sp>
        <p:nvSpPr>
          <p:cNvPr id="7" name="Symbol zastępczy tekstu 6">
            <a:extLst>
              <a:ext uri="{FF2B5EF4-FFF2-40B4-BE49-F238E27FC236}">
                <a16:creationId xmlns:a16="http://schemas.microsoft.com/office/drawing/2014/main" id="{F23F2964-2835-99B8-DB6B-F22D2CD67880}"/>
              </a:ext>
            </a:extLst>
          </p:cNvPr>
          <p:cNvSpPr>
            <a:spLocks noGrp="1"/>
          </p:cNvSpPr>
          <p:nvPr>
            <p:ph type="body" sz="quarter" idx="3"/>
          </p:nvPr>
        </p:nvSpPr>
        <p:spPr/>
        <p:txBody>
          <a:bodyPr/>
          <a:lstStyle/>
          <a:p>
            <a:r>
              <a:rPr lang="pl-PL" sz="2400" u="sng" cap="small" dirty="0" err="1"/>
              <a:t>Superdyfuzja</a:t>
            </a:r>
            <a:endParaRPr lang="en-US" sz="2400" u="sng" cap="small" dirty="0"/>
          </a:p>
        </p:txBody>
      </p:sp>
      <mc:AlternateContent xmlns:mc="http://schemas.openxmlformats.org/markup-compatibility/2006" xmlns:a14="http://schemas.microsoft.com/office/drawing/2010/main">
        <mc:Choice Requires="a14">
          <p:sp>
            <p:nvSpPr>
              <p:cNvPr id="8" name="Symbol zastępczy zawartości 7">
                <a:extLst>
                  <a:ext uri="{FF2B5EF4-FFF2-40B4-BE49-F238E27FC236}">
                    <a16:creationId xmlns:a16="http://schemas.microsoft.com/office/drawing/2014/main" id="{8D62794F-9706-C6EE-49DD-8C927792B02A}"/>
                  </a:ext>
                </a:extLst>
              </p:cNvPr>
              <p:cNvSpPr>
                <a:spLocks noGrp="1"/>
              </p:cNvSpPr>
              <p:nvPr>
                <p:ph sz="quarter" idx="4"/>
              </p:nvPr>
            </p:nvSpPr>
            <p:spPr/>
            <p:txBody>
              <a:bodyPr/>
              <a:lstStyle/>
              <a:p>
                <a14:m>
                  <m:oMath xmlns:m="http://schemas.openxmlformats.org/officeDocument/2006/math">
                    <m:r>
                      <a:rPr lang="pl-PL" sz="2000" i="1">
                        <a:solidFill>
                          <a:srgbClr val="FFFFFF"/>
                        </a:solidFill>
                        <a:latin typeface="Cambria Math" panose="02040503050406030204" pitchFamily="18" charset="0"/>
                        <a:ea typeface="Cambria Math" panose="02040503050406030204" pitchFamily="18" charset="0"/>
                      </a:rPr>
                      <m:t>𝔼</m:t>
                    </m:r>
                    <m:d>
                      <m:dPr>
                        <m:begChr m:val="["/>
                        <m:endChr m:val="]"/>
                        <m:ctrlPr>
                          <a:rPr lang="pl-PL" sz="2000" b="0" i="1" smtClean="0">
                            <a:solidFill>
                              <a:srgbClr val="FFFFFF"/>
                            </a:solidFill>
                            <a:latin typeface="Cambria Math" panose="02040503050406030204" pitchFamily="18" charset="0"/>
                          </a:rPr>
                        </m:ctrlPr>
                      </m:dPr>
                      <m:e>
                        <m:sSup>
                          <m:sSupPr>
                            <m:ctrlPr>
                              <a:rPr lang="pl-PL" sz="2000" b="0" i="1" smtClean="0">
                                <a:solidFill>
                                  <a:srgbClr val="FFFFFF"/>
                                </a:solidFill>
                                <a:latin typeface="Cambria Math" panose="02040503050406030204" pitchFamily="18" charset="0"/>
                              </a:rPr>
                            </m:ctrlPr>
                          </m:sSupPr>
                          <m:e>
                            <m:sSub>
                              <m:sSubPr>
                                <m:ctrlPr>
                                  <a:rPr lang="pl-PL" sz="2000" i="1">
                                    <a:solidFill>
                                      <a:srgbClr val="FFFFFF"/>
                                    </a:solidFill>
                                    <a:latin typeface="Cambria Math" panose="02040503050406030204" pitchFamily="18" charset="0"/>
                                  </a:rPr>
                                </m:ctrlPr>
                              </m:sSubPr>
                              <m:e>
                                <m:r>
                                  <a:rPr lang="pl-PL" sz="2000" i="1">
                                    <a:solidFill>
                                      <a:srgbClr val="FFFFFF"/>
                                    </a:solidFill>
                                    <a:latin typeface="Cambria Math" panose="02040503050406030204" pitchFamily="18" charset="0"/>
                                  </a:rPr>
                                  <m:t>(</m:t>
                                </m:r>
                                <m:r>
                                  <a:rPr lang="pl-PL" sz="2000" i="1">
                                    <a:solidFill>
                                      <a:srgbClr val="FFFFFF"/>
                                    </a:solidFill>
                                    <a:latin typeface="Cambria Math" panose="02040503050406030204" pitchFamily="18" charset="0"/>
                                  </a:rPr>
                                  <m:t>𝑋</m:t>
                                </m:r>
                              </m:e>
                              <m:sub>
                                <m:r>
                                  <a:rPr lang="pl-PL" sz="2000" i="1">
                                    <a:solidFill>
                                      <a:srgbClr val="FFFFFF"/>
                                    </a:solidFill>
                                    <a:latin typeface="Cambria Math" panose="02040503050406030204" pitchFamily="18" charset="0"/>
                                  </a:rPr>
                                  <m:t>𝑡</m:t>
                                </m:r>
                              </m:sub>
                            </m:sSub>
                            <m:r>
                              <a:rPr lang="pl-PL" sz="2000" i="1">
                                <a:solidFill>
                                  <a:srgbClr val="FFFFFF"/>
                                </a:solidFill>
                                <a:latin typeface="Cambria Math" panose="02040503050406030204" pitchFamily="18" charset="0"/>
                              </a:rPr>
                              <m:t>−</m:t>
                            </m:r>
                            <m:sSub>
                              <m:sSubPr>
                                <m:ctrlPr>
                                  <a:rPr lang="pl-PL" sz="2000" i="1">
                                    <a:solidFill>
                                      <a:srgbClr val="FFFFFF"/>
                                    </a:solidFill>
                                    <a:latin typeface="Cambria Math" panose="02040503050406030204" pitchFamily="18" charset="0"/>
                                  </a:rPr>
                                </m:ctrlPr>
                              </m:sSubPr>
                              <m:e>
                                <m:r>
                                  <a:rPr lang="pl-PL" sz="2000" i="1">
                                    <a:solidFill>
                                      <a:srgbClr val="FFFFFF"/>
                                    </a:solidFill>
                                    <a:latin typeface="Cambria Math" panose="02040503050406030204" pitchFamily="18" charset="0"/>
                                  </a:rPr>
                                  <m:t>𝑋</m:t>
                                </m:r>
                              </m:e>
                              <m:sub>
                                <m:r>
                                  <a:rPr lang="pl-PL" sz="2000" i="1">
                                    <a:solidFill>
                                      <a:srgbClr val="FFFFFF"/>
                                    </a:solidFill>
                                    <a:latin typeface="Cambria Math" panose="02040503050406030204" pitchFamily="18" charset="0"/>
                                  </a:rPr>
                                  <m:t>0</m:t>
                                </m:r>
                              </m:sub>
                            </m:sSub>
                            <m:r>
                              <a:rPr lang="pl-PL" sz="2000" i="1">
                                <a:solidFill>
                                  <a:srgbClr val="FFFFFF"/>
                                </a:solidFill>
                                <a:latin typeface="Cambria Math" panose="02040503050406030204" pitchFamily="18" charset="0"/>
                              </a:rPr>
                              <m:t>)</m:t>
                            </m:r>
                          </m:e>
                          <m:sup>
                            <m:r>
                              <a:rPr lang="pl-PL" sz="2000" b="0" i="1" smtClean="0">
                                <a:solidFill>
                                  <a:srgbClr val="FFFFFF"/>
                                </a:solidFill>
                                <a:latin typeface="Cambria Math" panose="02040503050406030204" pitchFamily="18" charset="0"/>
                              </a:rPr>
                              <m:t>2</m:t>
                            </m:r>
                          </m:sup>
                        </m:sSup>
                      </m:e>
                    </m:d>
                    <m:r>
                      <a:rPr lang="en-US" sz="2000" dirty="0" smtClean="0">
                        <a:solidFill>
                          <a:srgbClr val="FFFFFF"/>
                        </a:solidFill>
                        <a:latin typeface="Cambria Math" panose="02040503050406030204" pitchFamily="18" charset="0"/>
                      </a:rPr>
                      <m:t>∝</m:t>
                    </m:r>
                    <m:sSup>
                      <m:sSupPr>
                        <m:ctrlPr>
                          <a:rPr lang="en-US" sz="2000" i="1" dirty="0" smtClean="0">
                            <a:solidFill>
                              <a:srgbClr val="FFFFFF"/>
                            </a:solidFill>
                            <a:latin typeface="Cambria Math" panose="02040503050406030204" pitchFamily="18" charset="0"/>
                          </a:rPr>
                        </m:ctrlPr>
                      </m:sSupPr>
                      <m:e>
                        <m:r>
                          <a:rPr lang="pl-PL" sz="2000" b="0" i="1" dirty="0" smtClean="0">
                            <a:solidFill>
                              <a:srgbClr val="FFFFFF"/>
                            </a:solidFill>
                            <a:latin typeface="Cambria Math" panose="02040503050406030204" pitchFamily="18" charset="0"/>
                          </a:rPr>
                          <m:t>𝑡</m:t>
                        </m:r>
                      </m:e>
                      <m:sup>
                        <m:r>
                          <a:rPr lang="en-US" sz="2000" i="1" dirty="0" smtClean="0">
                            <a:solidFill>
                              <a:srgbClr val="FFFFFF"/>
                            </a:solidFill>
                            <a:latin typeface="Cambria Math" panose="02040503050406030204" pitchFamily="18" charset="0"/>
                            <a:ea typeface="Cambria Math" panose="02040503050406030204" pitchFamily="18" charset="0"/>
                          </a:rPr>
                          <m:t>𝛼</m:t>
                        </m:r>
                      </m:sup>
                    </m:sSup>
                    <m:r>
                      <a:rPr lang="pl-PL" sz="2000" b="0" i="1" dirty="0" smtClean="0">
                        <a:solidFill>
                          <a:srgbClr val="FFFFFF"/>
                        </a:solidFill>
                        <a:latin typeface="Cambria Math" panose="02040503050406030204" pitchFamily="18" charset="0"/>
                      </a:rPr>
                      <m:t>,    </m:t>
                    </m:r>
                    <m:r>
                      <a:rPr lang="pl-PL" sz="2000" b="0" i="1" dirty="0" smtClean="0">
                        <a:solidFill>
                          <a:srgbClr val="FFFFFF"/>
                        </a:solidFill>
                        <a:latin typeface="Cambria Math" panose="02040503050406030204" pitchFamily="18" charset="0"/>
                        <a:ea typeface="Cambria Math" panose="02040503050406030204" pitchFamily="18" charset="0"/>
                      </a:rPr>
                      <m:t>𝛼</m:t>
                    </m:r>
                    <m:r>
                      <a:rPr lang="pl-PL" sz="2000" b="0" i="1" dirty="0" smtClean="0">
                        <a:solidFill>
                          <a:srgbClr val="FFFFFF"/>
                        </a:solidFill>
                        <a:latin typeface="Cambria Math" panose="02040503050406030204" pitchFamily="18" charset="0"/>
                        <a:ea typeface="Cambria Math" panose="02040503050406030204" pitchFamily="18" charset="0"/>
                      </a:rPr>
                      <m:t>&gt;1</m:t>
                    </m:r>
                  </m:oMath>
                </a14:m>
                <a:endParaRPr lang="pl-PL" sz="2000" dirty="0">
                  <a:solidFill>
                    <a:srgbClr val="FFFFFF"/>
                  </a:solidFill>
                </a:endParaRPr>
              </a:p>
              <a:p>
                <a:r>
                  <a:rPr lang="pl-PL" sz="2000" dirty="0">
                    <a:solidFill>
                      <a:srgbClr val="FFFFFF"/>
                    </a:solidFill>
                  </a:rPr>
                  <a:t>Zachodzi w ośrodkach turbulentnych</a:t>
                </a:r>
                <a:endParaRPr lang="en-US" sz="2000" dirty="0">
                  <a:solidFill>
                    <a:srgbClr val="FFFFFF"/>
                  </a:solidFill>
                </a:endParaRPr>
              </a:p>
            </p:txBody>
          </p:sp>
        </mc:Choice>
        <mc:Fallback xmlns="">
          <p:sp>
            <p:nvSpPr>
              <p:cNvPr id="8" name="Symbol zastępczy zawartości 7">
                <a:extLst>
                  <a:ext uri="{FF2B5EF4-FFF2-40B4-BE49-F238E27FC236}">
                    <a16:creationId xmlns:a16="http://schemas.microsoft.com/office/drawing/2014/main" id="{8D62794F-9706-C6EE-49DD-8C927792B02A}"/>
                  </a:ext>
                </a:extLst>
              </p:cNvPr>
              <p:cNvSpPr>
                <a:spLocks noGrp="1" noRot="1" noChangeAspect="1" noMove="1" noResize="1" noEditPoints="1" noAdjustHandles="1" noChangeArrowheads="1" noChangeShapeType="1" noTextEdit="1"/>
              </p:cNvSpPr>
              <p:nvPr>
                <p:ph sz="quarter" idx="4"/>
              </p:nvPr>
            </p:nvSpPr>
            <p:spPr>
              <a:blipFill>
                <a:blip r:embed="rId4"/>
                <a:stretch>
                  <a:fillRect l="-4167" t="-1560"/>
                </a:stretch>
              </a:blipFill>
            </p:spPr>
            <p:txBody>
              <a:bodyPr/>
              <a:lstStyle/>
              <a:p>
                <a:r>
                  <a:rPr lang="en-US">
                    <a:noFill/>
                  </a:rPr>
                  <a:t> </a:t>
                </a:r>
              </a:p>
            </p:txBody>
          </p:sp>
        </mc:Fallback>
      </mc:AlternateContent>
      <p:sp>
        <p:nvSpPr>
          <p:cNvPr id="9" name="Symbol zastępczy daty 8">
            <a:extLst>
              <a:ext uri="{FF2B5EF4-FFF2-40B4-BE49-F238E27FC236}">
                <a16:creationId xmlns:a16="http://schemas.microsoft.com/office/drawing/2014/main" id="{F002DFA0-F343-A8EA-73CE-CC7C5C40F3CD}"/>
              </a:ext>
            </a:extLst>
          </p:cNvPr>
          <p:cNvSpPr>
            <a:spLocks noGrp="1"/>
          </p:cNvSpPr>
          <p:nvPr>
            <p:ph type="dt" sz="half" idx="10"/>
          </p:nvPr>
        </p:nvSpPr>
        <p:spPr/>
        <p:txBody>
          <a:bodyPr/>
          <a:lstStyle/>
          <a:p>
            <a:r>
              <a:rPr lang="en-US"/>
              <a:t>1-3.12.2023</a:t>
            </a:r>
            <a:endParaRPr lang="en-US" dirty="0"/>
          </a:p>
        </p:txBody>
      </p:sp>
      <p:sp>
        <p:nvSpPr>
          <p:cNvPr id="10" name="Symbol zastępczy stopki 9">
            <a:extLst>
              <a:ext uri="{FF2B5EF4-FFF2-40B4-BE49-F238E27FC236}">
                <a16:creationId xmlns:a16="http://schemas.microsoft.com/office/drawing/2014/main" id="{A5736BF1-6E78-0FF4-FE0E-EB751AD0E69C}"/>
              </a:ext>
            </a:extLst>
          </p:cNvPr>
          <p:cNvSpPr>
            <a:spLocks noGrp="1"/>
          </p:cNvSpPr>
          <p:nvPr>
            <p:ph type="ftr" sz="quarter" idx="11"/>
          </p:nvPr>
        </p:nvSpPr>
        <p:spPr/>
        <p:txBody>
          <a:bodyPr/>
          <a:lstStyle/>
          <a:p>
            <a:r>
              <a:rPr lang="pl-PL"/>
              <a:t>X Ogólnopolska Matematyczna Konferencja Studentów "OMatKo!!!"</a:t>
            </a:r>
            <a:endParaRPr lang="en-US"/>
          </a:p>
        </p:txBody>
      </p:sp>
      <p:sp>
        <p:nvSpPr>
          <p:cNvPr id="11" name="Symbol zastępczy numeru slajdu 10">
            <a:extLst>
              <a:ext uri="{FF2B5EF4-FFF2-40B4-BE49-F238E27FC236}">
                <a16:creationId xmlns:a16="http://schemas.microsoft.com/office/drawing/2014/main" id="{CD9C5BC1-2A8F-EA90-AE43-C0092DAB6ECE}"/>
              </a:ext>
            </a:extLst>
          </p:cNvPr>
          <p:cNvSpPr>
            <a:spLocks noGrp="1"/>
          </p:cNvSpPr>
          <p:nvPr>
            <p:ph type="sldNum" sz="quarter" idx="12"/>
          </p:nvPr>
        </p:nvSpPr>
        <p:spPr/>
        <p:txBody>
          <a:bodyPr/>
          <a:lstStyle/>
          <a:p>
            <a:fld id="{DBA1B0FB-D917-4C8C-928F-313BD683BF39}" type="slidenum">
              <a:rPr lang="en-US" smtClean="0"/>
              <a:t>10</a:t>
            </a:fld>
            <a:endParaRPr lang="en-US"/>
          </a:p>
        </p:txBody>
      </p:sp>
      <p:pic>
        <p:nvPicPr>
          <p:cNvPr id="13" name="Grafika 12" descr="Trend wzrostowy z wypełnieniem pełnym">
            <a:extLst>
              <a:ext uri="{FF2B5EF4-FFF2-40B4-BE49-F238E27FC236}">
                <a16:creationId xmlns:a16="http://schemas.microsoft.com/office/drawing/2014/main" id="{5DFBB9C6-1D04-C4CE-41F4-48131C3786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84244" y="5028525"/>
            <a:ext cx="914400" cy="914400"/>
          </a:xfrm>
          <a:prstGeom prst="rect">
            <a:avLst/>
          </a:prstGeom>
        </p:spPr>
      </p:pic>
      <p:pic>
        <p:nvPicPr>
          <p:cNvPr id="15" name="Grafika 14" descr="Wykres liniowy z wypełnieniem pełnym">
            <a:extLst>
              <a:ext uri="{FF2B5EF4-FFF2-40B4-BE49-F238E27FC236}">
                <a16:creationId xmlns:a16="http://schemas.microsoft.com/office/drawing/2014/main" id="{790DA3B5-093D-90DA-B534-6AE399FD519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38750" y="5028525"/>
            <a:ext cx="914400" cy="914400"/>
          </a:xfrm>
          <a:prstGeom prst="rect">
            <a:avLst/>
          </a:prstGeom>
        </p:spPr>
      </p:pic>
      <p:pic>
        <p:nvPicPr>
          <p:cNvPr id="17" name="Grafika 16" descr="Wykres wykładniczy z wypełnieniem pełnym">
            <a:extLst>
              <a:ext uri="{FF2B5EF4-FFF2-40B4-BE49-F238E27FC236}">
                <a16:creationId xmlns:a16="http://schemas.microsoft.com/office/drawing/2014/main" id="{1E22B653-CB0B-D28E-4CEC-D0B1DDF142E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36836" y="5028525"/>
            <a:ext cx="914400" cy="914400"/>
          </a:xfrm>
          <a:prstGeom prst="rect">
            <a:avLst/>
          </a:prstGeom>
        </p:spPr>
      </p:pic>
    </p:spTree>
    <p:extLst>
      <p:ext uri="{BB962C8B-B14F-4D97-AF65-F5344CB8AC3E}">
        <p14:creationId xmlns:p14="http://schemas.microsoft.com/office/powerpoint/2010/main" val="4157502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5502D4E-C2EE-A215-B4EE-6EDDC9BA2891}"/>
              </a:ext>
            </a:extLst>
          </p:cNvPr>
          <p:cNvSpPr>
            <a:spLocks noGrp="1"/>
          </p:cNvSpPr>
          <p:nvPr>
            <p:ph type="title"/>
          </p:nvPr>
        </p:nvSpPr>
        <p:spPr/>
        <p:txBody>
          <a:bodyPr/>
          <a:lstStyle/>
          <a:p>
            <a:r>
              <a:rPr lang="pl-PL" dirty="0"/>
              <a:t>Równanie Fokkera-Plancka dla procesu </a:t>
            </a:r>
            <a:r>
              <a:rPr lang="pl-PL" dirty="0" err="1"/>
              <a:t>Itô</a:t>
            </a:r>
            <a:endParaRPr lang="en-US" dirty="0"/>
          </a:p>
        </p:txBody>
      </p:sp>
      <mc:AlternateContent xmlns:mc="http://schemas.openxmlformats.org/markup-compatibility/2006" xmlns:a14="http://schemas.microsoft.com/office/drawing/2010/main">
        <mc:Choice Requires="a14">
          <p:sp>
            <p:nvSpPr>
              <p:cNvPr id="3" name="Symbol zastępczy zawartości 2">
                <a:extLst>
                  <a:ext uri="{FF2B5EF4-FFF2-40B4-BE49-F238E27FC236}">
                    <a16:creationId xmlns:a16="http://schemas.microsoft.com/office/drawing/2014/main" id="{AD59047C-DF6E-78F9-61FF-00E3E7E9BDDE}"/>
                  </a:ext>
                </a:extLst>
              </p:cNvPr>
              <p:cNvSpPr>
                <a:spLocks noGrp="1"/>
              </p:cNvSpPr>
              <p:nvPr>
                <p:ph idx="1"/>
              </p:nvPr>
            </p:nvSpPr>
            <p:spPr/>
            <p:txBody>
              <a:bodyPr/>
              <a:lstStyle/>
              <a:p>
                <a:pPr marL="0" indent="0">
                  <a:buNone/>
                </a:pPr>
                <a:r>
                  <a:rPr lang="pl-PL" sz="2000" dirty="0">
                    <a:solidFill>
                      <a:schemeClr val="tx1"/>
                    </a:solidFill>
                    <a:latin typeface="Cambria Math" panose="02040503050406030204" pitchFamily="18" charset="0"/>
                    <a:ea typeface="Cambria Math" panose="02040503050406030204" pitchFamily="18" charset="0"/>
                  </a:rPr>
                  <a:t>Będziemy rozważać klasę FPE odpowiadających procesowi </a:t>
                </a:r>
                <a:r>
                  <a:rPr lang="pl-PL" sz="2000" dirty="0" err="1">
                    <a:solidFill>
                      <a:schemeClr val="tx1"/>
                    </a:solidFill>
                    <a:latin typeface="Cambria Math" panose="02040503050406030204" pitchFamily="18" charset="0"/>
                    <a:ea typeface="Cambria Math" panose="02040503050406030204" pitchFamily="18" charset="0"/>
                  </a:rPr>
                  <a:t>Itô</a:t>
                </a:r>
                <a:endParaRPr lang="pl-PL" sz="2000" dirty="0">
                  <a:solidFill>
                    <a:schemeClr val="tx1"/>
                  </a:solidFill>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000" i="1" smtClean="0">
                              <a:solidFill>
                                <a:schemeClr val="tx1"/>
                              </a:solidFill>
                              <a:latin typeface="Cambria Math" panose="02040503050406030204" pitchFamily="18" charset="0"/>
                              <a:ea typeface="Cambria Math" panose="02040503050406030204" pitchFamily="18" charset="0"/>
                            </a:rPr>
                          </m:ctrlPr>
                        </m:dPr>
                        <m:e>
                          <m:eqArr>
                            <m:eqArrPr>
                              <m:ctrlPr>
                                <a:rPr lang="en-US" sz="2000" i="1" smtClean="0">
                                  <a:solidFill>
                                    <a:schemeClr val="tx1"/>
                                  </a:solidFill>
                                  <a:latin typeface="Cambria Math" panose="02040503050406030204" pitchFamily="18" charset="0"/>
                                  <a:ea typeface="Cambria Math" panose="02040503050406030204" pitchFamily="18" charset="0"/>
                                </a:rPr>
                              </m:ctrlPr>
                            </m:eqArrPr>
                            <m:e>
                              <m:r>
                                <a:rPr lang="pl-PL" sz="2000" b="0" i="1" smtClean="0">
                                  <a:solidFill>
                                    <a:schemeClr val="tx1"/>
                                  </a:solidFill>
                                  <a:latin typeface="Cambria Math" panose="02040503050406030204" pitchFamily="18" charset="0"/>
                                  <a:ea typeface="Cambria Math" panose="02040503050406030204" pitchFamily="18" charset="0"/>
                                </a:rPr>
                                <m:t>𝑑</m:t>
                              </m:r>
                              <m:sSub>
                                <m:sSubPr>
                                  <m:ctrlPr>
                                    <a:rPr lang="pl-PL" sz="2000" b="0" i="1" smtClean="0">
                                      <a:solidFill>
                                        <a:schemeClr val="tx1"/>
                                      </a:solidFill>
                                      <a:latin typeface="Cambria Math" panose="02040503050406030204" pitchFamily="18" charset="0"/>
                                      <a:ea typeface="Cambria Math" panose="02040503050406030204" pitchFamily="18" charset="0"/>
                                    </a:rPr>
                                  </m:ctrlPr>
                                </m:sSubPr>
                                <m:e>
                                  <m:r>
                                    <a:rPr lang="pl-PL" sz="2000" b="0" i="1" smtClean="0">
                                      <a:solidFill>
                                        <a:schemeClr val="tx1"/>
                                      </a:solidFill>
                                      <a:latin typeface="Cambria Math" panose="02040503050406030204" pitchFamily="18" charset="0"/>
                                      <a:ea typeface="Cambria Math" panose="02040503050406030204" pitchFamily="18" charset="0"/>
                                    </a:rPr>
                                    <m:t>𝑋</m:t>
                                  </m:r>
                                </m:e>
                                <m:sub>
                                  <m:r>
                                    <a:rPr lang="pl-PL" sz="2000" b="0" i="1" smtClean="0">
                                      <a:solidFill>
                                        <a:schemeClr val="tx1"/>
                                      </a:solidFill>
                                      <a:latin typeface="Cambria Math" panose="02040503050406030204" pitchFamily="18" charset="0"/>
                                      <a:ea typeface="Cambria Math" panose="02040503050406030204" pitchFamily="18" charset="0"/>
                                    </a:rPr>
                                    <m:t>𝑡</m:t>
                                  </m:r>
                                </m:sub>
                              </m:sSub>
                              <m:r>
                                <a:rPr lang="pl-PL" sz="2000" b="0" i="1" smtClean="0">
                                  <a:solidFill>
                                    <a:schemeClr val="tx1"/>
                                  </a:solidFill>
                                  <a:latin typeface="Cambria Math" panose="02040503050406030204" pitchFamily="18" charset="0"/>
                                  <a:ea typeface="Cambria Math" panose="02040503050406030204" pitchFamily="18" charset="0"/>
                                </a:rPr>
                                <m:t>=</m:t>
                              </m:r>
                              <m:r>
                                <a:rPr lang="pl-PL" sz="2000" b="0" i="1" smtClean="0">
                                  <a:solidFill>
                                    <a:schemeClr val="tx1"/>
                                  </a:solidFill>
                                  <a:latin typeface="Cambria Math" panose="02040503050406030204" pitchFamily="18" charset="0"/>
                                  <a:ea typeface="Cambria Math" panose="02040503050406030204" pitchFamily="18" charset="0"/>
                                </a:rPr>
                                <m:t>𝜇</m:t>
                              </m:r>
                              <m:d>
                                <m:dPr>
                                  <m:ctrlPr>
                                    <a:rPr lang="pl-PL" sz="2000" b="0" i="1" smtClean="0">
                                      <a:solidFill>
                                        <a:schemeClr val="tx1"/>
                                      </a:solidFill>
                                      <a:latin typeface="Cambria Math" panose="02040503050406030204" pitchFamily="18" charset="0"/>
                                      <a:ea typeface="Cambria Math" panose="02040503050406030204" pitchFamily="18" charset="0"/>
                                    </a:rPr>
                                  </m:ctrlPr>
                                </m:dPr>
                                <m:e>
                                  <m:sSub>
                                    <m:sSubPr>
                                      <m:ctrlPr>
                                        <a:rPr lang="pl-PL" sz="2000" b="0" i="1" smtClean="0">
                                          <a:solidFill>
                                            <a:schemeClr val="tx1"/>
                                          </a:solidFill>
                                          <a:latin typeface="Cambria Math" panose="02040503050406030204" pitchFamily="18" charset="0"/>
                                          <a:ea typeface="Cambria Math" panose="02040503050406030204" pitchFamily="18" charset="0"/>
                                        </a:rPr>
                                      </m:ctrlPr>
                                    </m:sSubPr>
                                    <m:e>
                                      <m:r>
                                        <a:rPr lang="pl-PL" sz="2000" b="0" i="1" smtClean="0">
                                          <a:solidFill>
                                            <a:schemeClr val="tx1"/>
                                          </a:solidFill>
                                          <a:latin typeface="Cambria Math" panose="02040503050406030204" pitchFamily="18" charset="0"/>
                                          <a:ea typeface="Cambria Math" panose="02040503050406030204" pitchFamily="18" charset="0"/>
                                        </a:rPr>
                                        <m:t>𝑋</m:t>
                                      </m:r>
                                    </m:e>
                                    <m:sub>
                                      <m:r>
                                        <a:rPr lang="pl-PL" sz="2000" b="0" i="1" smtClean="0">
                                          <a:solidFill>
                                            <a:schemeClr val="tx1"/>
                                          </a:solidFill>
                                          <a:latin typeface="Cambria Math" panose="02040503050406030204" pitchFamily="18" charset="0"/>
                                          <a:ea typeface="Cambria Math" panose="02040503050406030204" pitchFamily="18" charset="0"/>
                                        </a:rPr>
                                        <m:t>𝑡</m:t>
                                      </m:r>
                                    </m:sub>
                                  </m:sSub>
                                  <m:r>
                                    <a:rPr lang="pl-PL" sz="2000" b="0" i="1" smtClean="0">
                                      <a:solidFill>
                                        <a:schemeClr val="tx1"/>
                                      </a:solidFill>
                                      <a:latin typeface="Cambria Math" panose="02040503050406030204" pitchFamily="18" charset="0"/>
                                      <a:ea typeface="Cambria Math" panose="02040503050406030204" pitchFamily="18" charset="0"/>
                                    </a:rPr>
                                    <m:t>,</m:t>
                                  </m:r>
                                  <m:r>
                                    <a:rPr lang="pl-PL" sz="2000" b="0" i="1" smtClean="0">
                                      <a:solidFill>
                                        <a:schemeClr val="tx1"/>
                                      </a:solidFill>
                                      <a:latin typeface="Cambria Math" panose="02040503050406030204" pitchFamily="18" charset="0"/>
                                      <a:ea typeface="Cambria Math" panose="02040503050406030204" pitchFamily="18" charset="0"/>
                                    </a:rPr>
                                    <m:t>𝑡</m:t>
                                  </m:r>
                                </m:e>
                              </m:d>
                              <m:r>
                                <a:rPr lang="pl-PL" sz="2000" b="0" i="1" smtClean="0">
                                  <a:solidFill>
                                    <a:schemeClr val="tx1"/>
                                  </a:solidFill>
                                  <a:latin typeface="Cambria Math" panose="02040503050406030204" pitchFamily="18" charset="0"/>
                                  <a:ea typeface="Cambria Math" panose="02040503050406030204" pitchFamily="18" charset="0"/>
                                </a:rPr>
                                <m:t>𝑑𝑡</m:t>
                              </m:r>
                              <m:r>
                                <a:rPr lang="pl-PL" sz="2000" b="0" i="1" smtClean="0">
                                  <a:solidFill>
                                    <a:schemeClr val="tx1"/>
                                  </a:solidFill>
                                  <a:latin typeface="Cambria Math" panose="02040503050406030204" pitchFamily="18" charset="0"/>
                                  <a:ea typeface="Cambria Math" panose="02040503050406030204" pitchFamily="18" charset="0"/>
                                </a:rPr>
                                <m:t>+</m:t>
                              </m:r>
                              <m:r>
                                <a:rPr lang="pl-PL" sz="2000" b="0" i="1" smtClean="0">
                                  <a:solidFill>
                                    <a:schemeClr val="tx1"/>
                                  </a:solidFill>
                                  <a:latin typeface="Cambria Math" panose="02040503050406030204" pitchFamily="18" charset="0"/>
                                  <a:ea typeface="Cambria Math" panose="02040503050406030204" pitchFamily="18" charset="0"/>
                                </a:rPr>
                                <m:t>𝜎</m:t>
                              </m:r>
                              <m:d>
                                <m:dPr>
                                  <m:ctrlPr>
                                    <a:rPr lang="pl-PL" sz="2000" b="0" i="1" smtClean="0">
                                      <a:solidFill>
                                        <a:schemeClr val="tx1"/>
                                      </a:solidFill>
                                      <a:latin typeface="Cambria Math" panose="02040503050406030204" pitchFamily="18" charset="0"/>
                                      <a:ea typeface="Cambria Math" panose="02040503050406030204" pitchFamily="18" charset="0"/>
                                    </a:rPr>
                                  </m:ctrlPr>
                                </m:dPr>
                                <m:e>
                                  <m:sSub>
                                    <m:sSubPr>
                                      <m:ctrlPr>
                                        <a:rPr lang="pl-PL" sz="2000" b="0" i="1" smtClean="0">
                                          <a:solidFill>
                                            <a:schemeClr val="tx1"/>
                                          </a:solidFill>
                                          <a:latin typeface="Cambria Math" panose="02040503050406030204" pitchFamily="18" charset="0"/>
                                          <a:ea typeface="Cambria Math" panose="02040503050406030204" pitchFamily="18" charset="0"/>
                                        </a:rPr>
                                      </m:ctrlPr>
                                    </m:sSubPr>
                                    <m:e>
                                      <m:r>
                                        <a:rPr lang="pl-PL" sz="2000" b="0" i="1" smtClean="0">
                                          <a:solidFill>
                                            <a:schemeClr val="tx1"/>
                                          </a:solidFill>
                                          <a:latin typeface="Cambria Math" panose="02040503050406030204" pitchFamily="18" charset="0"/>
                                          <a:ea typeface="Cambria Math" panose="02040503050406030204" pitchFamily="18" charset="0"/>
                                        </a:rPr>
                                        <m:t>𝑋</m:t>
                                      </m:r>
                                    </m:e>
                                    <m:sub>
                                      <m:r>
                                        <a:rPr lang="pl-PL" sz="2000" b="0" i="1" smtClean="0">
                                          <a:solidFill>
                                            <a:schemeClr val="tx1"/>
                                          </a:solidFill>
                                          <a:latin typeface="Cambria Math" panose="02040503050406030204" pitchFamily="18" charset="0"/>
                                          <a:ea typeface="Cambria Math" panose="02040503050406030204" pitchFamily="18" charset="0"/>
                                        </a:rPr>
                                        <m:t>𝑡</m:t>
                                      </m:r>
                                    </m:sub>
                                  </m:sSub>
                                  <m:r>
                                    <a:rPr lang="pl-PL" sz="2000" b="0" i="1" smtClean="0">
                                      <a:solidFill>
                                        <a:schemeClr val="tx1"/>
                                      </a:solidFill>
                                      <a:latin typeface="Cambria Math" panose="02040503050406030204" pitchFamily="18" charset="0"/>
                                      <a:ea typeface="Cambria Math" panose="02040503050406030204" pitchFamily="18" charset="0"/>
                                    </a:rPr>
                                    <m:t>,</m:t>
                                  </m:r>
                                  <m:r>
                                    <a:rPr lang="pl-PL" sz="2000" b="0" i="1" smtClean="0">
                                      <a:solidFill>
                                        <a:schemeClr val="tx1"/>
                                      </a:solidFill>
                                      <a:latin typeface="Cambria Math" panose="02040503050406030204" pitchFamily="18" charset="0"/>
                                      <a:ea typeface="Cambria Math" panose="02040503050406030204" pitchFamily="18" charset="0"/>
                                    </a:rPr>
                                    <m:t>𝑡</m:t>
                                  </m:r>
                                </m:e>
                              </m:d>
                              <m:r>
                                <a:rPr lang="pl-PL" sz="2000" b="0" i="1" smtClean="0">
                                  <a:solidFill>
                                    <a:schemeClr val="tx1"/>
                                  </a:solidFill>
                                  <a:latin typeface="Cambria Math" panose="02040503050406030204" pitchFamily="18" charset="0"/>
                                  <a:ea typeface="Cambria Math" panose="02040503050406030204" pitchFamily="18" charset="0"/>
                                </a:rPr>
                                <m:t>𝑑</m:t>
                              </m:r>
                              <m:sSub>
                                <m:sSubPr>
                                  <m:ctrlPr>
                                    <a:rPr lang="pl-PL" sz="2000" b="0" i="1" smtClean="0">
                                      <a:solidFill>
                                        <a:schemeClr val="tx1"/>
                                      </a:solidFill>
                                      <a:latin typeface="Cambria Math" panose="02040503050406030204" pitchFamily="18" charset="0"/>
                                      <a:ea typeface="Cambria Math" panose="02040503050406030204" pitchFamily="18" charset="0"/>
                                    </a:rPr>
                                  </m:ctrlPr>
                                </m:sSubPr>
                                <m:e>
                                  <m:r>
                                    <a:rPr lang="pl-PL" sz="2000" b="0" i="1" smtClean="0">
                                      <a:solidFill>
                                        <a:schemeClr val="tx1"/>
                                      </a:solidFill>
                                      <a:latin typeface="Cambria Math" panose="02040503050406030204" pitchFamily="18" charset="0"/>
                                      <a:ea typeface="Cambria Math" panose="02040503050406030204" pitchFamily="18" charset="0"/>
                                    </a:rPr>
                                    <m:t>𝑊</m:t>
                                  </m:r>
                                </m:e>
                                <m:sub>
                                  <m:r>
                                    <a:rPr lang="pl-PL" sz="2000" b="0" i="1" smtClean="0">
                                      <a:solidFill>
                                        <a:schemeClr val="tx1"/>
                                      </a:solidFill>
                                      <a:latin typeface="Cambria Math" panose="02040503050406030204" pitchFamily="18" charset="0"/>
                                      <a:ea typeface="Cambria Math" panose="02040503050406030204" pitchFamily="18" charset="0"/>
                                    </a:rPr>
                                    <m:t>𝑡</m:t>
                                  </m:r>
                                </m:sub>
                              </m:sSub>
                              <m:r>
                                <a:rPr lang="en-US" sz="2000" i="1" smtClean="0">
                                  <a:solidFill>
                                    <a:schemeClr val="tx1"/>
                                  </a:solidFill>
                                  <a:latin typeface="Cambria Math" panose="02040503050406030204" pitchFamily="18" charset="0"/>
                                  <a:ea typeface="Cambria Math" panose="02040503050406030204" pitchFamily="18" charset="0"/>
                                </a:rPr>
                                <m:t>, </m:t>
                              </m:r>
                            </m:e>
                            <m:e>
                              <m:sSub>
                                <m:sSubPr>
                                  <m:ctrlPr>
                                    <a:rPr lang="en-US" sz="2000" i="1" smtClean="0">
                                      <a:solidFill>
                                        <a:schemeClr val="tx1"/>
                                      </a:solidFill>
                                      <a:latin typeface="Cambria Math" panose="02040503050406030204" pitchFamily="18" charset="0"/>
                                      <a:ea typeface="Cambria Math" panose="02040503050406030204" pitchFamily="18" charset="0"/>
                                    </a:rPr>
                                  </m:ctrlPr>
                                </m:sSubPr>
                                <m:e>
                                  <m:r>
                                    <a:rPr lang="pl-PL" sz="2000" b="0" i="1" smtClean="0">
                                      <a:solidFill>
                                        <a:schemeClr val="tx1"/>
                                      </a:solidFill>
                                      <a:latin typeface="Cambria Math" panose="02040503050406030204" pitchFamily="18" charset="0"/>
                                      <a:ea typeface="Cambria Math" panose="02040503050406030204" pitchFamily="18" charset="0"/>
                                    </a:rPr>
                                    <m:t>𝑋</m:t>
                                  </m:r>
                                </m:e>
                                <m:sub>
                                  <m:sSub>
                                    <m:sSubPr>
                                      <m:ctrlPr>
                                        <a:rPr lang="en-US" sz="2000" i="1" smtClean="0">
                                          <a:solidFill>
                                            <a:schemeClr val="tx1"/>
                                          </a:solidFill>
                                          <a:latin typeface="Cambria Math" panose="02040503050406030204" pitchFamily="18" charset="0"/>
                                          <a:ea typeface="Cambria Math" panose="02040503050406030204" pitchFamily="18" charset="0"/>
                                        </a:rPr>
                                      </m:ctrlPr>
                                    </m:sSubPr>
                                    <m:e>
                                      <m:r>
                                        <a:rPr lang="pl-PL" sz="2000" b="0" i="1" smtClean="0">
                                          <a:solidFill>
                                            <a:schemeClr val="tx1"/>
                                          </a:solidFill>
                                          <a:latin typeface="Cambria Math" panose="02040503050406030204" pitchFamily="18" charset="0"/>
                                          <a:ea typeface="Cambria Math" panose="02040503050406030204" pitchFamily="18" charset="0"/>
                                        </a:rPr>
                                        <m:t>𝑡</m:t>
                                      </m:r>
                                    </m:e>
                                    <m:sub>
                                      <m:r>
                                        <a:rPr lang="pl-PL" sz="2000" b="0" i="1" smtClean="0">
                                          <a:solidFill>
                                            <a:schemeClr val="tx1"/>
                                          </a:solidFill>
                                          <a:latin typeface="Cambria Math" panose="02040503050406030204" pitchFamily="18" charset="0"/>
                                          <a:ea typeface="Cambria Math" panose="02040503050406030204" pitchFamily="18" charset="0"/>
                                        </a:rPr>
                                        <m:t>0</m:t>
                                      </m:r>
                                    </m:sub>
                                  </m:sSub>
                                </m:sub>
                              </m:sSub>
                              <m:r>
                                <a:rPr lang="pl-PL" sz="2000" b="0" i="1" smtClean="0">
                                  <a:solidFill>
                                    <a:schemeClr val="tx1"/>
                                  </a:solidFill>
                                  <a:latin typeface="Cambria Math" panose="02040503050406030204" pitchFamily="18" charset="0"/>
                                  <a:ea typeface="Cambria Math" panose="02040503050406030204" pitchFamily="18" charset="0"/>
                                </a:rPr>
                                <m:t>=</m:t>
                              </m:r>
                              <m:sSub>
                                <m:sSubPr>
                                  <m:ctrlPr>
                                    <a:rPr lang="pl-PL" sz="2000" b="0" i="1" smtClean="0">
                                      <a:solidFill>
                                        <a:schemeClr val="tx1"/>
                                      </a:solidFill>
                                      <a:latin typeface="Cambria Math" panose="02040503050406030204" pitchFamily="18" charset="0"/>
                                      <a:ea typeface="Cambria Math" panose="02040503050406030204" pitchFamily="18" charset="0"/>
                                    </a:rPr>
                                  </m:ctrlPr>
                                </m:sSubPr>
                                <m:e>
                                  <m:r>
                                    <a:rPr lang="pl-PL" sz="2000" b="0" i="1" smtClean="0">
                                      <a:solidFill>
                                        <a:schemeClr val="tx1"/>
                                      </a:solidFill>
                                      <a:latin typeface="Cambria Math" panose="02040503050406030204" pitchFamily="18" charset="0"/>
                                      <a:ea typeface="Cambria Math" panose="02040503050406030204" pitchFamily="18" charset="0"/>
                                    </a:rPr>
                                    <m:t>𝑋</m:t>
                                  </m:r>
                                </m:e>
                                <m:sub>
                                  <m:r>
                                    <a:rPr lang="pl-PL" sz="2000" b="0" i="1" smtClean="0">
                                      <a:solidFill>
                                        <a:schemeClr val="tx1"/>
                                      </a:solidFill>
                                      <a:latin typeface="Cambria Math" panose="02040503050406030204" pitchFamily="18" charset="0"/>
                                      <a:ea typeface="Cambria Math" panose="02040503050406030204" pitchFamily="18" charset="0"/>
                                    </a:rPr>
                                    <m:t>0</m:t>
                                  </m:r>
                                </m:sub>
                              </m:sSub>
                              <m:r>
                                <a:rPr lang="pl-PL" sz="2000" b="0" i="1" smtClean="0">
                                  <a:solidFill>
                                    <a:schemeClr val="tx1"/>
                                  </a:solidFill>
                                  <a:latin typeface="Cambria Math" panose="02040503050406030204" pitchFamily="18" charset="0"/>
                                  <a:ea typeface="Cambria Math" panose="02040503050406030204" pitchFamily="18" charset="0"/>
                                </a:rPr>
                                <m:t>,</m:t>
                              </m:r>
                            </m:e>
                          </m:eqArr>
                        </m:e>
                      </m:d>
                    </m:oMath>
                  </m:oMathPara>
                </a14:m>
                <a:endParaRPr lang="en-US" sz="2000" dirty="0">
                  <a:solidFill>
                    <a:schemeClr val="tx1"/>
                  </a:solidFill>
                  <a:latin typeface="Cambria Math" panose="02040503050406030204" pitchFamily="18" charset="0"/>
                  <a:ea typeface="Cambria Math" panose="02040503050406030204" pitchFamily="18" charset="0"/>
                </a:endParaRPr>
              </a:p>
              <a:p>
                <a:pPr marL="0" indent="0">
                  <a:buNone/>
                </a:pPr>
                <a:r>
                  <a:rPr lang="pl-PL" dirty="0">
                    <a:solidFill>
                      <a:schemeClr val="tx1"/>
                    </a:solidFill>
                    <a:latin typeface="Cambria Math" panose="02040503050406030204" pitchFamily="18" charset="0"/>
                    <a:ea typeface="Cambria Math" panose="02040503050406030204" pitchFamily="18" charset="0"/>
                  </a:rPr>
                  <a:t>gdzie </a:t>
                </a:r>
                <a14:m>
                  <m:oMath xmlns:m="http://schemas.openxmlformats.org/officeDocument/2006/math">
                    <m:sSub>
                      <m:sSubPr>
                        <m:ctrlPr>
                          <a:rPr lang="pl-PL" sz="2000" b="0" i="1" smtClean="0">
                            <a:solidFill>
                              <a:schemeClr val="tx1"/>
                            </a:solidFill>
                            <a:latin typeface="Cambria Math" panose="02040503050406030204" pitchFamily="18" charset="0"/>
                            <a:ea typeface="Cambria Math" panose="02040503050406030204" pitchFamily="18" charset="0"/>
                          </a:rPr>
                        </m:ctrlPr>
                      </m:sSubPr>
                      <m:e>
                        <m:r>
                          <a:rPr lang="pl-PL" sz="2000" b="0" i="1" smtClean="0">
                            <a:solidFill>
                              <a:schemeClr val="tx1"/>
                            </a:solidFill>
                            <a:latin typeface="Cambria Math" panose="02040503050406030204" pitchFamily="18" charset="0"/>
                            <a:ea typeface="Cambria Math" panose="02040503050406030204" pitchFamily="18" charset="0"/>
                          </a:rPr>
                          <m:t>𝑊</m:t>
                        </m:r>
                      </m:e>
                      <m:sub>
                        <m:r>
                          <a:rPr lang="pl-PL" sz="2000" b="0" i="1" smtClean="0">
                            <a:solidFill>
                              <a:schemeClr val="tx1"/>
                            </a:solidFill>
                            <a:latin typeface="Cambria Math" panose="02040503050406030204" pitchFamily="18" charset="0"/>
                            <a:ea typeface="Cambria Math" panose="02040503050406030204" pitchFamily="18" charset="0"/>
                          </a:rPr>
                          <m:t>𝑡</m:t>
                        </m:r>
                      </m:sub>
                    </m:sSub>
                  </m:oMath>
                </a14:m>
                <a:r>
                  <a:rPr lang="pl-PL" dirty="0">
                    <a:solidFill>
                      <a:schemeClr val="tx1"/>
                    </a:solidFill>
                    <a:latin typeface="Cambria Math" panose="02040503050406030204" pitchFamily="18" charset="0"/>
                    <a:ea typeface="Cambria Math" panose="02040503050406030204" pitchFamily="18" charset="0"/>
                  </a:rPr>
                  <a:t> to proces Wienera (in. ruch Browna). Ewolucja rozkładu prawdopodobieństwa </a:t>
                </a:r>
                <a14:m>
                  <m:oMath xmlns:m="http://schemas.openxmlformats.org/officeDocument/2006/math">
                    <m:r>
                      <a:rPr lang="pl-PL" b="0" i="1" smtClean="0">
                        <a:solidFill>
                          <a:schemeClr val="tx1"/>
                        </a:solidFill>
                        <a:latin typeface="Cambria Math" panose="02040503050406030204" pitchFamily="18" charset="0"/>
                        <a:ea typeface="Cambria Math" panose="02040503050406030204" pitchFamily="18" charset="0"/>
                      </a:rPr>
                      <m:t>𝑓</m:t>
                    </m:r>
                    <m:r>
                      <a:rPr lang="pl-PL" b="0" i="1" smtClean="0">
                        <a:solidFill>
                          <a:schemeClr val="tx1"/>
                        </a:solidFill>
                        <a:latin typeface="Cambria Math" panose="02040503050406030204" pitchFamily="18" charset="0"/>
                        <a:ea typeface="Cambria Math" panose="02040503050406030204" pitchFamily="18" charset="0"/>
                      </a:rPr>
                      <m:t>(</m:t>
                    </m:r>
                    <m:r>
                      <a:rPr lang="pl-PL" b="0" i="1" smtClean="0">
                        <a:solidFill>
                          <a:schemeClr val="tx1"/>
                        </a:solidFill>
                        <a:latin typeface="Cambria Math" panose="02040503050406030204" pitchFamily="18" charset="0"/>
                        <a:ea typeface="Cambria Math" panose="02040503050406030204" pitchFamily="18" charset="0"/>
                      </a:rPr>
                      <m:t>𝑥</m:t>
                    </m:r>
                    <m:r>
                      <a:rPr lang="pl-PL" b="0" i="1" smtClean="0">
                        <a:solidFill>
                          <a:schemeClr val="tx1"/>
                        </a:solidFill>
                        <a:latin typeface="Cambria Math" panose="02040503050406030204" pitchFamily="18" charset="0"/>
                        <a:ea typeface="Cambria Math" panose="02040503050406030204" pitchFamily="18" charset="0"/>
                      </a:rPr>
                      <m:t>,</m:t>
                    </m:r>
                    <m:r>
                      <a:rPr lang="pl-PL" b="0" i="1" smtClean="0">
                        <a:solidFill>
                          <a:schemeClr val="tx1"/>
                        </a:solidFill>
                        <a:latin typeface="Cambria Math" panose="02040503050406030204" pitchFamily="18" charset="0"/>
                        <a:ea typeface="Cambria Math" panose="02040503050406030204" pitchFamily="18" charset="0"/>
                      </a:rPr>
                      <m:t>𝑡</m:t>
                    </m:r>
                    <m:r>
                      <a:rPr lang="pl-PL" b="0" i="1" smtClean="0">
                        <a:solidFill>
                          <a:schemeClr val="tx1"/>
                        </a:solidFill>
                        <a:latin typeface="Cambria Math" panose="02040503050406030204" pitchFamily="18" charset="0"/>
                        <a:ea typeface="Cambria Math" panose="02040503050406030204" pitchFamily="18" charset="0"/>
                      </a:rPr>
                      <m:t>)</m:t>
                    </m:r>
                  </m:oMath>
                </a14:m>
                <a:r>
                  <a:rPr lang="pl-PL" dirty="0">
                    <a:solidFill>
                      <a:schemeClr val="tx1"/>
                    </a:solidFill>
                    <a:latin typeface="Cambria Math" panose="02040503050406030204" pitchFamily="18" charset="0"/>
                    <a:ea typeface="Cambria Math" panose="02040503050406030204" pitchFamily="18" charset="0"/>
                  </a:rPr>
                  <a:t> związanego z tym procesem stochastycznym spełnia następujące FPE</a:t>
                </a:r>
              </a:p>
              <a:p>
                <a:pPr marL="0" indent="0">
                  <a:buNone/>
                </a:pPr>
                <a14:m>
                  <m:oMathPara xmlns:m="http://schemas.openxmlformats.org/officeDocument/2006/math">
                    <m:oMathParaPr>
                      <m:jc m:val="centerGroup"/>
                    </m:oMathParaPr>
                    <m:oMath xmlns:m="http://schemas.openxmlformats.org/officeDocument/2006/math">
                      <m:sSub>
                        <m:sSubPr>
                          <m:ctrlPr>
                            <a:rPr lang="pl-PL" i="1">
                              <a:solidFill>
                                <a:schemeClr val="tx1"/>
                              </a:solidFill>
                              <a:latin typeface="Cambria Math" panose="02040503050406030204" pitchFamily="18" charset="0"/>
                              <a:ea typeface="Cambria Math" panose="02040503050406030204" pitchFamily="18" charset="0"/>
                            </a:rPr>
                          </m:ctrlPr>
                        </m:sSubPr>
                        <m:e>
                          <m:r>
                            <a:rPr lang="pl-PL" i="1">
                              <a:solidFill>
                                <a:schemeClr val="tx1"/>
                              </a:solidFill>
                              <a:latin typeface="Cambria Math" panose="02040503050406030204" pitchFamily="18" charset="0"/>
                              <a:ea typeface="Cambria Math" panose="02040503050406030204" pitchFamily="18" charset="0"/>
                            </a:rPr>
                            <m:t>𝜕</m:t>
                          </m:r>
                        </m:e>
                        <m:sub>
                          <m:r>
                            <a:rPr lang="pl-PL" i="1">
                              <a:solidFill>
                                <a:schemeClr val="tx1"/>
                              </a:solidFill>
                              <a:latin typeface="Cambria Math" panose="02040503050406030204" pitchFamily="18" charset="0"/>
                              <a:ea typeface="Cambria Math" panose="02040503050406030204" pitchFamily="18" charset="0"/>
                            </a:rPr>
                            <m:t>𝑡</m:t>
                          </m:r>
                        </m:sub>
                      </m:sSub>
                      <m:r>
                        <a:rPr lang="pl-PL" i="1">
                          <a:solidFill>
                            <a:schemeClr val="tx1"/>
                          </a:solidFill>
                          <a:latin typeface="Cambria Math" panose="02040503050406030204" pitchFamily="18" charset="0"/>
                          <a:ea typeface="Cambria Math" panose="02040503050406030204" pitchFamily="18" charset="0"/>
                        </a:rPr>
                        <m:t>𝑓</m:t>
                      </m:r>
                      <m:d>
                        <m:dPr>
                          <m:ctrlPr>
                            <a:rPr lang="pl-PL" i="1">
                              <a:solidFill>
                                <a:schemeClr val="tx1"/>
                              </a:solidFill>
                              <a:latin typeface="Cambria Math" panose="02040503050406030204" pitchFamily="18" charset="0"/>
                              <a:ea typeface="Cambria Math" panose="02040503050406030204" pitchFamily="18" charset="0"/>
                            </a:rPr>
                          </m:ctrlPr>
                        </m:dPr>
                        <m:e>
                          <m:r>
                            <a:rPr lang="pl-PL" i="1">
                              <a:solidFill>
                                <a:schemeClr val="tx1"/>
                              </a:solidFill>
                              <a:latin typeface="Cambria Math" panose="02040503050406030204" pitchFamily="18" charset="0"/>
                              <a:ea typeface="Cambria Math" panose="02040503050406030204" pitchFamily="18" charset="0"/>
                            </a:rPr>
                            <m:t>𝑥</m:t>
                          </m:r>
                          <m:r>
                            <a:rPr lang="pl-PL" i="1">
                              <a:solidFill>
                                <a:schemeClr val="tx1"/>
                              </a:solidFill>
                              <a:latin typeface="Cambria Math" panose="02040503050406030204" pitchFamily="18" charset="0"/>
                              <a:ea typeface="Cambria Math" panose="02040503050406030204" pitchFamily="18" charset="0"/>
                            </a:rPr>
                            <m:t>,</m:t>
                          </m:r>
                          <m:r>
                            <a:rPr lang="pl-PL" i="1">
                              <a:solidFill>
                                <a:schemeClr val="tx1"/>
                              </a:solidFill>
                              <a:latin typeface="Cambria Math" panose="02040503050406030204" pitchFamily="18" charset="0"/>
                              <a:ea typeface="Cambria Math" panose="02040503050406030204" pitchFamily="18" charset="0"/>
                            </a:rPr>
                            <m:t>𝑡</m:t>
                          </m:r>
                        </m:e>
                      </m:d>
                      <m:r>
                        <a:rPr lang="pl-PL" i="1">
                          <a:solidFill>
                            <a:schemeClr val="tx1"/>
                          </a:solidFill>
                          <a:latin typeface="Cambria Math" panose="02040503050406030204" pitchFamily="18" charset="0"/>
                          <a:ea typeface="Cambria Math" panose="02040503050406030204" pitchFamily="18" charset="0"/>
                        </a:rPr>
                        <m:t>=−</m:t>
                      </m:r>
                      <m:r>
                        <m:rPr>
                          <m:nor/>
                        </m:rPr>
                        <a:rPr lang="pl-PL" dirty="0">
                          <a:solidFill>
                            <a:schemeClr val="tx1"/>
                          </a:solidFill>
                          <a:latin typeface="Cambria Math" panose="02040503050406030204" pitchFamily="18" charset="0"/>
                          <a:ea typeface="Cambria Math" panose="02040503050406030204" pitchFamily="18" charset="0"/>
                        </a:rPr>
                        <m:t> </m:t>
                      </m:r>
                      <m:sSub>
                        <m:sSubPr>
                          <m:ctrlPr>
                            <a:rPr lang="pl-PL" i="1">
                              <a:solidFill>
                                <a:schemeClr val="tx1"/>
                              </a:solidFill>
                              <a:latin typeface="Cambria Math" panose="02040503050406030204" pitchFamily="18" charset="0"/>
                              <a:ea typeface="Cambria Math" panose="02040503050406030204" pitchFamily="18" charset="0"/>
                            </a:rPr>
                          </m:ctrlPr>
                        </m:sSubPr>
                        <m:e>
                          <m:r>
                            <a:rPr lang="pl-PL" i="1">
                              <a:solidFill>
                                <a:schemeClr val="tx1"/>
                              </a:solidFill>
                              <a:latin typeface="Cambria Math" panose="02040503050406030204" pitchFamily="18" charset="0"/>
                              <a:ea typeface="Cambria Math" panose="02040503050406030204" pitchFamily="18" charset="0"/>
                            </a:rPr>
                            <m:t>𝜕</m:t>
                          </m:r>
                        </m:e>
                        <m:sub>
                          <m:r>
                            <a:rPr lang="pl-PL" i="1">
                              <a:solidFill>
                                <a:schemeClr val="tx1"/>
                              </a:solidFill>
                              <a:latin typeface="Cambria Math" panose="02040503050406030204" pitchFamily="18" charset="0"/>
                              <a:ea typeface="Cambria Math" panose="02040503050406030204" pitchFamily="18" charset="0"/>
                            </a:rPr>
                            <m:t>𝑥</m:t>
                          </m:r>
                        </m:sub>
                      </m:sSub>
                      <m:d>
                        <m:dPr>
                          <m:ctrlPr>
                            <a:rPr lang="pl-PL" i="1">
                              <a:solidFill>
                                <a:schemeClr val="tx1"/>
                              </a:solidFill>
                              <a:latin typeface="Cambria Math" panose="02040503050406030204" pitchFamily="18" charset="0"/>
                              <a:ea typeface="Cambria Math" panose="02040503050406030204" pitchFamily="18" charset="0"/>
                            </a:rPr>
                          </m:ctrlPr>
                        </m:dPr>
                        <m:e>
                          <m:r>
                            <a:rPr lang="pl-PL" i="1">
                              <a:solidFill>
                                <a:schemeClr val="tx1"/>
                              </a:solidFill>
                              <a:latin typeface="Cambria Math" panose="02040503050406030204" pitchFamily="18" charset="0"/>
                              <a:ea typeface="Cambria Math" panose="02040503050406030204" pitchFamily="18" charset="0"/>
                            </a:rPr>
                            <m:t>𝜇</m:t>
                          </m:r>
                          <m:d>
                            <m:dPr>
                              <m:ctrlPr>
                                <a:rPr lang="pl-PL" i="1">
                                  <a:solidFill>
                                    <a:schemeClr val="tx1"/>
                                  </a:solidFill>
                                  <a:latin typeface="Cambria Math" panose="02040503050406030204" pitchFamily="18" charset="0"/>
                                  <a:ea typeface="Cambria Math" panose="02040503050406030204" pitchFamily="18" charset="0"/>
                                </a:rPr>
                              </m:ctrlPr>
                            </m:dPr>
                            <m:e>
                              <m:r>
                                <a:rPr lang="pl-PL" i="1">
                                  <a:solidFill>
                                    <a:schemeClr val="tx1"/>
                                  </a:solidFill>
                                  <a:latin typeface="Cambria Math" panose="02040503050406030204" pitchFamily="18" charset="0"/>
                                  <a:ea typeface="Cambria Math" panose="02040503050406030204" pitchFamily="18" charset="0"/>
                                </a:rPr>
                                <m:t>𝑥</m:t>
                              </m:r>
                              <m:r>
                                <a:rPr lang="pl-PL" i="1">
                                  <a:solidFill>
                                    <a:schemeClr val="tx1"/>
                                  </a:solidFill>
                                  <a:latin typeface="Cambria Math" panose="02040503050406030204" pitchFamily="18" charset="0"/>
                                  <a:ea typeface="Cambria Math" panose="02040503050406030204" pitchFamily="18" charset="0"/>
                                </a:rPr>
                                <m:t>,</m:t>
                              </m:r>
                              <m:r>
                                <a:rPr lang="pl-PL" i="1">
                                  <a:solidFill>
                                    <a:schemeClr val="tx1"/>
                                  </a:solidFill>
                                  <a:latin typeface="Cambria Math" panose="02040503050406030204" pitchFamily="18" charset="0"/>
                                  <a:ea typeface="Cambria Math" panose="02040503050406030204" pitchFamily="18" charset="0"/>
                                </a:rPr>
                                <m:t>𝑡</m:t>
                              </m:r>
                            </m:e>
                          </m:d>
                          <m:r>
                            <a:rPr lang="pl-PL" i="1">
                              <a:solidFill>
                                <a:schemeClr val="tx1"/>
                              </a:solidFill>
                              <a:latin typeface="Cambria Math" panose="02040503050406030204" pitchFamily="18" charset="0"/>
                              <a:ea typeface="Cambria Math" panose="02040503050406030204" pitchFamily="18" charset="0"/>
                            </a:rPr>
                            <m:t>𝑓</m:t>
                          </m:r>
                          <m:d>
                            <m:dPr>
                              <m:ctrlPr>
                                <a:rPr lang="pl-PL" i="1">
                                  <a:solidFill>
                                    <a:schemeClr val="tx1"/>
                                  </a:solidFill>
                                  <a:latin typeface="Cambria Math" panose="02040503050406030204" pitchFamily="18" charset="0"/>
                                  <a:ea typeface="Cambria Math" panose="02040503050406030204" pitchFamily="18" charset="0"/>
                                </a:rPr>
                              </m:ctrlPr>
                            </m:dPr>
                            <m:e>
                              <m:r>
                                <a:rPr lang="pl-PL" i="1">
                                  <a:solidFill>
                                    <a:schemeClr val="tx1"/>
                                  </a:solidFill>
                                  <a:latin typeface="Cambria Math" panose="02040503050406030204" pitchFamily="18" charset="0"/>
                                  <a:ea typeface="Cambria Math" panose="02040503050406030204" pitchFamily="18" charset="0"/>
                                </a:rPr>
                                <m:t>𝑥</m:t>
                              </m:r>
                              <m:r>
                                <a:rPr lang="pl-PL" i="1">
                                  <a:solidFill>
                                    <a:schemeClr val="tx1"/>
                                  </a:solidFill>
                                  <a:latin typeface="Cambria Math" panose="02040503050406030204" pitchFamily="18" charset="0"/>
                                  <a:ea typeface="Cambria Math" panose="02040503050406030204" pitchFamily="18" charset="0"/>
                                </a:rPr>
                                <m:t>,</m:t>
                              </m:r>
                              <m:r>
                                <a:rPr lang="pl-PL" i="1">
                                  <a:solidFill>
                                    <a:schemeClr val="tx1"/>
                                  </a:solidFill>
                                  <a:latin typeface="Cambria Math" panose="02040503050406030204" pitchFamily="18" charset="0"/>
                                  <a:ea typeface="Cambria Math" panose="02040503050406030204" pitchFamily="18" charset="0"/>
                                </a:rPr>
                                <m:t>𝑡</m:t>
                              </m:r>
                            </m:e>
                          </m:d>
                        </m:e>
                      </m:d>
                      <m:r>
                        <a:rPr lang="pl-PL">
                          <a:solidFill>
                            <a:schemeClr val="tx1"/>
                          </a:solidFill>
                          <a:latin typeface="Cambria Math" panose="02040503050406030204" pitchFamily="18" charset="0"/>
                          <a:ea typeface="Cambria Math" panose="02040503050406030204" pitchFamily="18" charset="0"/>
                        </a:rPr>
                        <m:t>+</m:t>
                      </m:r>
                      <m:f>
                        <m:fPr>
                          <m:ctrlPr>
                            <a:rPr lang="pl-PL" i="1">
                              <a:solidFill>
                                <a:schemeClr val="tx1"/>
                              </a:solidFill>
                              <a:latin typeface="Cambria Math" panose="02040503050406030204" pitchFamily="18" charset="0"/>
                              <a:ea typeface="Cambria Math" panose="02040503050406030204" pitchFamily="18" charset="0"/>
                            </a:rPr>
                          </m:ctrlPr>
                        </m:fPr>
                        <m:num>
                          <m:r>
                            <a:rPr lang="pl-PL" i="1">
                              <a:solidFill>
                                <a:schemeClr val="tx1"/>
                              </a:solidFill>
                              <a:latin typeface="Cambria Math" panose="02040503050406030204" pitchFamily="18" charset="0"/>
                              <a:ea typeface="Cambria Math" panose="02040503050406030204" pitchFamily="18" charset="0"/>
                            </a:rPr>
                            <m:t>1</m:t>
                          </m:r>
                        </m:num>
                        <m:den>
                          <m:r>
                            <a:rPr lang="pl-PL" i="1">
                              <a:solidFill>
                                <a:schemeClr val="tx1"/>
                              </a:solidFill>
                              <a:latin typeface="Cambria Math" panose="02040503050406030204" pitchFamily="18" charset="0"/>
                              <a:ea typeface="Cambria Math" panose="02040503050406030204" pitchFamily="18" charset="0"/>
                            </a:rPr>
                            <m:t>2</m:t>
                          </m:r>
                        </m:den>
                      </m:f>
                      <m:sSub>
                        <m:sSubPr>
                          <m:ctrlPr>
                            <a:rPr lang="pl-PL" i="1">
                              <a:solidFill>
                                <a:schemeClr val="tx1"/>
                              </a:solidFill>
                              <a:latin typeface="Cambria Math" panose="02040503050406030204" pitchFamily="18" charset="0"/>
                              <a:ea typeface="Cambria Math" panose="02040503050406030204" pitchFamily="18" charset="0"/>
                            </a:rPr>
                          </m:ctrlPr>
                        </m:sSubPr>
                        <m:e>
                          <m:r>
                            <a:rPr lang="pl-PL" i="1">
                              <a:solidFill>
                                <a:schemeClr val="tx1"/>
                              </a:solidFill>
                              <a:latin typeface="Cambria Math" panose="02040503050406030204" pitchFamily="18" charset="0"/>
                              <a:ea typeface="Cambria Math" panose="02040503050406030204" pitchFamily="18" charset="0"/>
                            </a:rPr>
                            <m:t>𝜕</m:t>
                          </m:r>
                        </m:e>
                        <m:sub>
                          <m:r>
                            <a:rPr lang="pl-PL" i="1">
                              <a:solidFill>
                                <a:schemeClr val="tx1"/>
                              </a:solidFill>
                              <a:latin typeface="Cambria Math" panose="02040503050406030204" pitchFamily="18" charset="0"/>
                              <a:ea typeface="Cambria Math" panose="02040503050406030204" pitchFamily="18" charset="0"/>
                            </a:rPr>
                            <m:t>𝑥𝑥</m:t>
                          </m:r>
                        </m:sub>
                      </m:sSub>
                      <m:d>
                        <m:dPr>
                          <m:ctrlPr>
                            <a:rPr lang="pl-PL" i="1">
                              <a:solidFill>
                                <a:schemeClr val="tx1"/>
                              </a:solidFill>
                              <a:latin typeface="Cambria Math" panose="02040503050406030204" pitchFamily="18" charset="0"/>
                              <a:ea typeface="Cambria Math" panose="02040503050406030204" pitchFamily="18" charset="0"/>
                            </a:rPr>
                          </m:ctrlPr>
                        </m:dPr>
                        <m:e>
                          <m:r>
                            <a:rPr lang="pl-PL" i="1">
                              <a:solidFill>
                                <a:schemeClr val="tx1"/>
                              </a:solidFill>
                              <a:latin typeface="Cambria Math" panose="02040503050406030204" pitchFamily="18" charset="0"/>
                              <a:ea typeface="Cambria Math" panose="02040503050406030204" pitchFamily="18" charset="0"/>
                            </a:rPr>
                            <m:t>𝑎</m:t>
                          </m:r>
                          <m:d>
                            <m:dPr>
                              <m:ctrlPr>
                                <a:rPr lang="pl-PL" i="1">
                                  <a:solidFill>
                                    <a:schemeClr val="tx1"/>
                                  </a:solidFill>
                                  <a:latin typeface="Cambria Math" panose="02040503050406030204" pitchFamily="18" charset="0"/>
                                  <a:ea typeface="Cambria Math" panose="02040503050406030204" pitchFamily="18" charset="0"/>
                                </a:rPr>
                              </m:ctrlPr>
                            </m:dPr>
                            <m:e>
                              <m:r>
                                <a:rPr lang="pl-PL" i="1">
                                  <a:solidFill>
                                    <a:schemeClr val="tx1"/>
                                  </a:solidFill>
                                  <a:latin typeface="Cambria Math" panose="02040503050406030204" pitchFamily="18" charset="0"/>
                                  <a:ea typeface="Cambria Math" panose="02040503050406030204" pitchFamily="18" charset="0"/>
                                </a:rPr>
                                <m:t>𝑥</m:t>
                              </m:r>
                              <m:r>
                                <a:rPr lang="pl-PL" i="1">
                                  <a:solidFill>
                                    <a:schemeClr val="tx1"/>
                                  </a:solidFill>
                                  <a:latin typeface="Cambria Math" panose="02040503050406030204" pitchFamily="18" charset="0"/>
                                  <a:ea typeface="Cambria Math" panose="02040503050406030204" pitchFamily="18" charset="0"/>
                                </a:rPr>
                                <m:t>,</m:t>
                              </m:r>
                              <m:r>
                                <a:rPr lang="pl-PL" i="1">
                                  <a:solidFill>
                                    <a:schemeClr val="tx1"/>
                                  </a:solidFill>
                                  <a:latin typeface="Cambria Math" panose="02040503050406030204" pitchFamily="18" charset="0"/>
                                  <a:ea typeface="Cambria Math" panose="02040503050406030204" pitchFamily="18" charset="0"/>
                                </a:rPr>
                                <m:t>𝑡</m:t>
                              </m:r>
                            </m:e>
                          </m:d>
                          <m:r>
                            <a:rPr lang="pl-PL" i="1">
                              <a:solidFill>
                                <a:schemeClr val="tx1"/>
                              </a:solidFill>
                              <a:latin typeface="Cambria Math" panose="02040503050406030204" pitchFamily="18" charset="0"/>
                              <a:ea typeface="Cambria Math" panose="02040503050406030204" pitchFamily="18" charset="0"/>
                            </a:rPr>
                            <m:t>𝑓</m:t>
                          </m:r>
                          <m:d>
                            <m:dPr>
                              <m:ctrlPr>
                                <a:rPr lang="pl-PL" i="1">
                                  <a:solidFill>
                                    <a:schemeClr val="tx1"/>
                                  </a:solidFill>
                                  <a:latin typeface="Cambria Math" panose="02040503050406030204" pitchFamily="18" charset="0"/>
                                  <a:ea typeface="Cambria Math" panose="02040503050406030204" pitchFamily="18" charset="0"/>
                                </a:rPr>
                              </m:ctrlPr>
                            </m:dPr>
                            <m:e>
                              <m:r>
                                <a:rPr lang="pl-PL" i="1">
                                  <a:solidFill>
                                    <a:schemeClr val="tx1"/>
                                  </a:solidFill>
                                  <a:latin typeface="Cambria Math" panose="02040503050406030204" pitchFamily="18" charset="0"/>
                                  <a:ea typeface="Cambria Math" panose="02040503050406030204" pitchFamily="18" charset="0"/>
                                </a:rPr>
                                <m:t>𝑥</m:t>
                              </m:r>
                              <m:r>
                                <a:rPr lang="pl-PL" i="1">
                                  <a:solidFill>
                                    <a:schemeClr val="tx1"/>
                                  </a:solidFill>
                                  <a:latin typeface="Cambria Math" panose="02040503050406030204" pitchFamily="18" charset="0"/>
                                  <a:ea typeface="Cambria Math" panose="02040503050406030204" pitchFamily="18" charset="0"/>
                                </a:rPr>
                                <m:t>,</m:t>
                              </m:r>
                              <m:r>
                                <a:rPr lang="pl-PL" i="1">
                                  <a:solidFill>
                                    <a:schemeClr val="tx1"/>
                                  </a:solidFill>
                                  <a:latin typeface="Cambria Math" panose="02040503050406030204" pitchFamily="18" charset="0"/>
                                  <a:ea typeface="Cambria Math" panose="02040503050406030204" pitchFamily="18" charset="0"/>
                                </a:rPr>
                                <m:t>𝑡</m:t>
                              </m:r>
                            </m:e>
                          </m:d>
                        </m:e>
                      </m:d>
                      <m:r>
                        <a:rPr lang="pl-PL" b="0" i="1" smtClean="0">
                          <a:solidFill>
                            <a:schemeClr val="tx1"/>
                          </a:solidFill>
                          <a:latin typeface="Cambria Math" panose="02040503050406030204" pitchFamily="18" charset="0"/>
                          <a:ea typeface="Cambria Math" panose="02040503050406030204" pitchFamily="18" charset="0"/>
                        </a:rPr>
                        <m:t>,</m:t>
                      </m:r>
                    </m:oMath>
                  </m:oMathPara>
                </a14:m>
                <a:endParaRPr lang="pl-PL" dirty="0">
                  <a:solidFill>
                    <a:schemeClr val="tx1"/>
                  </a:solidFill>
                  <a:latin typeface="Cambria Math" panose="02040503050406030204" pitchFamily="18" charset="0"/>
                  <a:ea typeface="Cambria Math" panose="02040503050406030204" pitchFamily="18" charset="0"/>
                </a:endParaRPr>
              </a:p>
              <a:p>
                <a:pPr marL="0" indent="0">
                  <a:buNone/>
                </a:pPr>
                <a:r>
                  <a:rPr lang="pl-PL" dirty="0">
                    <a:solidFill>
                      <a:schemeClr val="tx1"/>
                    </a:solidFill>
                    <a:latin typeface="Cambria Math" panose="02040503050406030204" pitchFamily="18" charset="0"/>
                    <a:ea typeface="Cambria Math" panose="02040503050406030204" pitchFamily="18" charset="0"/>
                  </a:rPr>
                  <a:t>gdzie</a:t>
                </a:r>
                <a:r>
                  <a:rPr lang="pl-PL" sz="2000" b="0" dirty="0">
                    <a:solidFill>
                      <a:schemeClr val="tx1"/>
                    </a:solidFill>
                    <a:ea typeface="Cambria Math" panose="02040503050406030204" pitchFamily="18" charset="0"/>
                  </a:rPr>
                  <a:t> </a:t>
                </a:r>
                <a14:m>
                  <m:oMath xmlns:m="http://schemas.openxmlformats.org/officeDocument/2006/math">
                    <m:r>
                      <a:rPr lang="pl-PL" sz="2000" b="0" i="1" smtClean="0">
                        <a:solidFill>
                          <a:schemeClr val="tx1"/>
                        </a:solidFill>
                        <a:latin typeface="Cambria Math" panose="02040503050406030204" pitchFamily="18" charset="0"/>
                        <a:ea typeface="Cambria Math" panose="02040503050406030204" pitchFamily="18" charset="0"/>
                      </a:rPr>
                      <m:t>𝜎</m:t>
                    </m:r>
                    <m:d>
                      <m:dPr>
                        <m:ctrlPr>
                          <a:rPr lang="pl-PL" sz="2000" b="0" i="1" smtClean="0">
                            <a:solidFill>
                              <a:schemeClr val="tx1"/>
                            </a:solidFill>
                            <a:latin typeface="Cambria Math" panose="02040503050406030204" pitchFamily="18" charset="0"/>
                            <a:ea typeface="Cambria Math" panose="02040503050406030204" pitchFamily="18" charset="0"/>
                          </a:rPr>
                        </m:ctrlPr>
                      </m:dPr>
                      <m:e>
                        <m:sSub>
                          <m:sSubPr>
                            <m:ctrlPr>
                              <a:rPr lang="pl-PL" sz="2000" b="0" i="1" smtClean="0">
                                <a:solidFill>
                                  <a:schemeClr val="tx1"/>
                                </a:solidFill>
                                <a:latin typeface="Cambria Math" panose="02040503050406030204" pitchFamily="18" charset="0"/>
                                <a:ea typeface="Cambria Math" panose="02040503050406030204" pitchFamily="18" charset="0"/>
                              </a:rPr>
                            </m:ctrlPr>
                          </m:sSubPr>
                          <m:e>
                            <m:r>
                              <a:rPr lang="pl-PL" sz="2000" b="0" i="1" smtClean="0">
                                <a:solidFill>
                                  <a:schemeClr val="tx1"/>
                                </a:solidFill>
                                <a:latin typeface="Cambria Math" panose="02040503050406030204" pitchFamily="18" charset="0"/>
                                <a:ea typeface="Cambria Math" panose="02040503050406030204" pitchFamily="18" charset="0"/>
                              </a:rPr>
                              <m:t>𝑋</m:t>
                            </m:r>
                          </m:e>
                          <m:sub>
                            <m:r>
                              <a:rPr lang="pl-PL" sz="2000" b="0" i="1" smtClean="0">
                                <a:solidFill>
                                  <a:schemeClr val="tx1"/>
                                </a:solidFill>
                                <a:latin typeface="Cambria Math" panose="02040503050406030204" pitchFamily="18" charset="0"/>
                                <a:ea typeface="Cambria Math" panose="02040503050406030204" pitchFamily="18" charset="0"/>
                              </a:rPr>
                              <m:t>𝑡</m:t>
                            </m:r>
                          </m:sub>
                        </m:sSub>
                        <m:r>
                          <a:rPr lang="pl-PL" sz="2000" b="0" i="1" smtClean="0">
                            <a:solidFill>
                              <a:schemeClr val="tx1"/>
                            </a:solidFill>
                            <a:latin typeface="Cambria Math" panose="02040503050406030204" pitchFamily="18" charset="0"/>
                            <a:ea typeface="Cambria Math" panose="02040503050406030204" pitchFamily="18" charset="0"/>
                          </a:rPr>
                          <m:t>,</m:t>
                        </m:r>
                        <m:r>
                          <a:rPr lang="pl-PL" sz="2000" b="0" i="1" smtClean="0">
                            <a:solidFill>
                              <a:schemeClr val="tx1"/>
                            </a:solidFill>
                            <a:latin typeface="Cambria Math" panose="02040503050406030204" pitchFamily="18" charset="0"/>
                            <a:ea typeface="Cambria Math" panose="02040503050406030204" pitchFamily="18" charset="0"/>
                          </a:rPr>
                          <m:t>𝑡</m:t>
                        </m:r>
                      </m:e>
                    </m:d>
                    <m:r>
                      <a:rPr lang="pl-PL" sz="2000" b="0" i="1" smtClean="0">
                        <a:solidFill>
                          <a:schemeClr val="tx1"/>
                        </a:solidFill>
                        <a:latin typeface="Cambria Math" panose="02040503050406030204" pitchFamily="18" charset="0"/>
                        <a:ea typeface="Cambria Math" panose="02040503050406030204" pitchFamily="18" charset="0"/>
                      </a:rPr>
                      <m:t>=</m:t>
                    </m:r>
                    <m:rad>
                      <m:radPr>
                        <m:degHide m:val="on"/>
                        <m:ctrlPr>
                          <a:rPr lang="pl-PL" sz="2000" b="0" i="1" smtClean="0">
                            <a:solidFill>
                              <a:schemeClr val="tx1"/>
                            </a:solidFill>
                            <a:latin typeface="Cambria Math" panose="02040503050406030204" pitchFamily="18" charset="0"/>
                            <a:ea typeface="Cambria Math" panose="02040503050406030204" pitchFamily="18" charset="0"/>
                          </a:rPr>
                        </m:ctrlPr>
                      </m:radPr>
                      <m:deg/>
                      <m:e>
                        <m:r>
                          <a:rPr lang="pl-PL" sz="2000" b="0" i="1" smtClean="0">
                            <a:solidFill>
                              <a:schemeClr val="tx1"/>
                            </a:solidFill>
                            <a:latin typeface="Cambria Math" panose="02040503050406030204" pitchFamily="18" charset="0"/>
                            <a:ea typeface="Cambria Math" panose="02040503050406030204" pitchFamily="18" charset="0"/>
                          </a:rPr>
                          <m:t>𝑎</m:t>
                        </m:r>
                        <m:r>
                          <a:rPr lang="pl-PL" sz="2000" b="0" i="1" smtClean="0">
                            <a:solidFill>
                              <a:schemeClr val="tx1"/>
                            </a:solidFill>
                            <a:latin typeface="Cambria Math" panose="02040503050406030204" pitchFamily="18" charset="0"/>
                            <a:ea typeface="Cambria Math" panose="02040503050406030204" pitchFamily="18" charset="0"/>
                          </a:rPr>
                          <m:t>(</m:t>
                        </m:r>
                        <m:sSub>
                          <m:sSubPr>
                            <m:ctrlPr>
                              <a:rPr lang="pl-PL" sz="2000" b="0" i="1" smtClean="0">
                                <a:solidFill>
                                  <a:schemeClr val="tx1"/>
                                </a:solidFill>
                                <a:latin typeface="Cambria Math" panose="02040503050406030204" pitchFamily="18" charset="0"/>
                                <a:ea typeface="Cambria Math" panose="02040503050406030204" pitchFamily="18" charset="0"/>
                              </a:rPr>
                            </m:ctrlPr>
                          </m:sSubPr>
                          <m:e>
                            <m:r>
                              <a:rPr lang="pl-PL" sz="2000" b="0" i="1" smtClean="0">
                                <a:solidFill>
                                  <a:schemeClr val="tx1"/>
                                </a:solidFill>
                                <a:latin typeface="Cambria Math" panose="02040503050406030204" pitchFamily="18" charset="0"/>
                                <a:ea typeface="Cambria Math" panose="02040503050406030204" pitchFamily="18" charset="0"/>
                              </a:rPr>
                              <m:t>𝑋</m:t>
                            </m:r>
                          </m:e>
                          <m:sub>
                            <m:r>
                              <a:rPr lang="pl-PL" sz="2000" b="0" i="1" smtClean="0">
                                <a:solidFill>
                                  <a:schemeClr val="tx1"/>
                                </a:solidFill>
                                <a:latin typeface="Cambria Math" panose="02040503050406030204" pitchFamily="18" charset="0"/>
                                <a:ea typeface="Cambria Math" panose="02040503050406030204" pitchFamily="18" charset="0"/>
                              </a:rPr>
                              <m:t>𝑡</m:t>
                            </m:r>
                          </m:sub>
                        </m:sSub>
                        <m:r>
                          <a:rPr lang="pl-PL" sz="2000" b="0" i="1" smtClean="0">
                            <a:solidFill>
                              <a:schemeClr val="tx1"/>
                            </a:solidFill>
                            <a:latin typeface="Cambria Math" panose="02040503050406030204" pitchFamily="18" charset="0"/>
                            <a:ea typeface="Cambria Math" panose="02040503050406030204" pitchFamily="18" charset="0"/>
                          </a:rPr>
                          <m:t>, </m:t>
                        </m:r>
                        <m:r>
                          <a:rPr lang="pl-PL" sz="2000" b="0" i="1" smtClean="0">
                            <a:solidFill>
                              <a:schemeClr val="tx1"/>
                            </a:solidFill>
                            <a:latin typeface="Cambria Math" panose="02040503050406030204" pitchFamily="18" charset="0"/>
                            <a:ea typeface="Cambria Math" panose="02040503050406030204" pitchFamily="18" charset="0"/>
                          </a:rPr>
                          <m:t>𝑡</m:t>
                        </m:r>
                        <m:r>
                          <a:rPr lang="pl-PL" sz="2000" b="0" i="1" smtClean="0">
                            <a:solidFill>
                              <a:schemeClr val="tx1"/>
                            </a:solidFill>
                            <a:latin typeface="Cambria Math" panose="02040503050406030204" pitchFamily="18" charset="0"/>
                            <a:ea typeface="Cambria Math" panose="02040503050406030204" pitchFamily="18" charset="0"/>
                          </a:rPr>
                          <m:t>)</m:t>
                        </m:r>
                      </m:e>
                    </m:rad>
                    <m:r>
                      <a:rPr lang="pl-PL" sz="2000" b="0" i="1" smtClean="0">
                        <a:solidFill>
                          <a:schemeClr val="tx1"/>
                        </a:solidFill>
                        <a:latin typeface="Cambria Math" panose="02040503050406030204" pitchFamily="18" charset="0"/>
                        <a:ea typeface="Cambria Math" panose="02040503050406030204" pitchFamily="18" charset="0"/>
                      </a:rPr>
                      <m:t>.</m:t>
                    </m:r>
                  </m:oMath>
                </a14:m>
                <a:endParaRPr lang="en-US" dirty="0">
                  <a:solidFill>
                    <a:schemeClr val="tx1"/>
                  </a:solidFill>
                  <a:latin typeface="Cambria Math" panose="02040503050406030204" pitchFamily="18" charset="0"/>
                  <a:ea typeface="Cambria Math" panose="02040503050406030204" pitchFamily="18" charset="0"/>
                </a:endParaRPr>
              </a:p>
            </p:txBody>
          </p:sp>
        </mc:Choice>
        <mc:Fallback xmlns="">
          <p:sp>
            <p:nvSpPr>
              <p:cNvPr id="3" name="Symbol zastępczy zawartości 2">
                <a:extLst>
                  <a:ext uri="{FF2B5EF4-FFF2-40B4-BE49-F238E27FC236}">
                    <a16:creationId xmlns:a16="http://schemas.microsoft.com/office/drawing/2014/main" id="{AD59047C-DF6E-78F9-61FF-00E3E7E9BDDE}"/>
                  </a:ext>
                </a:extLst>
              </p:cNvPr>
              <p:cNvSpPr>
                <a:spLocks noGrp="1" noRot="1" noChangeAspect="1" noMove="1" noResize="1" noEditPoints="1" noAdjustHandles="1" noChangeArrowheads="1" noChangeShapeType="1" noTextEdit="1"/>
              </p:cNvSpPr>
              <p:nvPr>
                <p:ph idx="1"/>
              </p:nvPr>
            </p:nvSpPr>
            <p:spPr>
              <a:blipFill>
                <a:blip r:embed="rId2"/>
                <a:stretch>
                  <a:fillRect l="-1374" t="-1994"/>
                </a:stretch>
              </a:blipFill>
            </p:spPr>
            <p:txBody>
              <a:bodyPr/>
              <a:lstStyle/>
              <a:p>
                <a:r>
                  <a:rPr lang="en-US">
                    <a:noFill/>
                  </a:rPr>
                  <a:t> </a:t>
                </a:r>
              </a:p>
            </p:txBody>
          </p:sp>
        </mc:Fallback>
      </mc:AlternateContent>
      <p:sp>
        <p:nvSpPr>
          <p:cNvPr id="4" name="Symbol zastępczy daty 3">
            <a:extLst>
              <a:ext uri="{FF2B5EF4-FFF2-40B4-BE49-F238E27FC236}">
                <a16:creationId xmlns:a16="http://schemas.microsoft.com/office/drawing/2014/main" id="{4227D9D0-5247-F7EE-2984-39B27C948209}"/>
              </a:ext>
            </a:extLst>
          </p:cNvPr>
          <p:cNvSpPr>
            <a:spLocks noGrp="1"/>
          </p:cNvSpPr>
          <p:nvPr>
            <p:ph type="dt" sz="half" idx="10"/>
          </p:nvPr>
        </p:nvSpPr>
        <p:spPr/>
        <p:txBody>
          <a:bodyPr/>
          <a:lstStyle/>
          <a:p>
            <a:r>
              <a:rPr lang="en-US"/>
              <a:t>1-3.12.2023</a:t>
            </a:r>
          </a:p>
        </p:txBody>
      </p:sp>
      <p:sp>
        <p:nvSpPr>
          <p:cNvPr id="5" name="Symbol zastępczy stopki 4">
            <a:extLst>
              <a:ext uri="{FF2B5EF4-FFF2-40B4-BE49-F238E27FC236}">
                <a16:creationId xmlns:a16="http://schemas.microsoft.com/office/drawing/2014/main" id="{DEB8F43B-4B64-AC1A-983C-7D65E9901476}"/>
              </a:ext>
            </a:extLst>
          </p:cNvPr>
          <p:cNvSpPr>
            <a:spLocks noGrp="1"/>
          </p:cNvSpPr>
          <p:nvPr>
            <p:ph type="ftr" sz="quarter" idx="11"/>
          </p:nvPr>
        </p:nvSpPr>
        <p:spPr/>
        <p:txBody>
          <a:bodyPr/>
          <a:lstStyle/>
          <a:p>
            <a:r>
              <a:rPr lang="pl-PL"/>
              <a:t>X Ogólnopolska Matematyczna Konferencja Studentów "OMatKo!!!"</a:t>
            </a:r>
            <a:endParaRPr lang="en-US"/>
          </a:p>
        </p:txBody>
      </p:sp>
      <p:sp>
        <p:nvSpPr>
          <p:cNvPr id="6" name="Symbol zastępczy numeru slajdu 5">
            <a:extLst>
              <a:ext uri="{FF2B5EF4-FFF2-40B4-BE49-F238E27FC236}">
                <a16:creationId xmlns:a16="http://schemas.microsoft.com/office/drawing/2014/main" id="{94FA01AD-9E22-9743-56EE-08722594381E}"/>
              </a:ext>
            </a:extLst>
          </p:cNvPr>
          <p:cNvSpPr>
            <a:spLocks noGrp="1"/>
          </p:cNvSpPr>
          <p:nvPr>
            <p:ph type="sldNum" sz="quarter" idx="12"/>
          </p:nvPr>
        </p:nvSpPr>
        <p:spPr/>
        <p:txBody>
          <a:bodyPr/>
          <a:lstStyle/>
          <a:p>
            <a:fld id="{DBA1B0FB-D917-4C8C-928F-313BD683BF39}" type="slidenum">
              <a:rPr lang="en-US" smtClean="0"/>
              <a:t>11</a:t>
            </a:fld>
            <a:endParaRPr lang="en-US"/>
          </a:p>
        </p:txBody>
      </p:sp>
    </p:spTree>
    <p:extLst>
      <p:ext uri="{BB962C8B-B14F-4D97-AF65-F5344CB8AC3E}">
        <p14:creationId xmlns:p14="http://schemas.microsoft.com/office/powerpoint/2010/main" val="3013949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1277064"/>
            <a:ext cx="6615046" cy="598390"/>
          </a:xfrm>
        </p:spPr>
        <p:txBody>
          <a:bodyPr/>
          <a:lstStyle/>
          <a:p>
            <a:r>
              <a:rPr lang="pl-PL" sz="4000" dirty="0"/>
              <a:t>Funkcje </a:t>
            </a:r>
            <a:r>
              <a:rPr lang="pl-PL" sz="4000" dirty="0" err="1"/>
              <a:t>Hermite’a</a:t>
            </a:r>
            <a:endParaRPr lang="en-US" sz="4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007165"/>
                <a:ext cx="6615047" cy="3415519"/>
              </a:xfrm>
            </p:spPr>
            <p:txBody>
              <a:bodyPr/>
              <a:lstStyle/>
              <a:p>
                <a:pPr marL="0" indent="0"/>
                <a:r>
                  <a:rPr lang="pl-PL" dirty="0">
                    <a:solidFill>
                      <a:schemeClr val="tx1"/>
                    </a:solidFill>
                  </a:rPr>
                  <a:t>Wielomiany </a:t>
                </a:r>
                <a:r>
                  <a:rPr lang="pl-PL" dirty="0" err="1">
                    <a:solidFill>
                      <a:schemeClr val="tx1"/>
                    </a:solidFill>
                  </a:rPr>
                  <a:t>Hermite’a</a:t>
                </a:r>
                <a:r>
                  <a:rPr lang="pl-PL" dirty="0">
                    <a:solidFill>
                      <a:schemeClr val="tx1"/>
                    </a:solidFill>
                  </a:rPr>
                  <a:t> to znany ciąg wielomianów ortogonalnych zadanych wzorem rekurencyjnym:</a:t>
                </a:r>
              </a:p>
              <a:p>
                <a:pPr marL="0" indent="0"/>
                <a14:m>
                  <m:oMathPara xmlns:m="http://schemas.openxmlformats.org/officeDocument/2006/math">
                    <m:oMathParaPr>
                      <m:jc m:val="centerGroup"/>
                    </m:oMathParaPr>
                    <m:oMath xmlns:m="http://schemas.openxmlformats.org/officeDocument/2006/math">
                      <m:sSub>
                        <m:sSubPr>
                          <m:ctrlPr>
                            <a:rPr lang="pl-PL" i="1" smtClean="0">
                              <a:solidFill>
                                <a:schemeClr val="tx1"/>
                              </a:solidFill>
                              <a:latin typeface="Cambria Math" panose="02040503050406030204" pitchFamily="18" charset="0"/>
                            </a:rPr>
                          </m:ctrlPr>
                        </m:sSubPr>
                        <m:e>
                          <m:r>
                            <a:rPr lang="pl-PL" b="0" i="1" smtClean="0">
                              <a:solidFill>
                                <a:schemeClr val="tx1"/>
                              </a:solidFill>
                              <a:latin typeface="Cambria Math" panose="02040503050406030204" pitchFamily="18" charset="0"/>
                            </a:rPr>
                            <m:t>𝐻</m:t>
                          </m:r>
                        </m:e>
                        <m:sub>
                          <m:r>
                            <a:rPr lang="pl-PL" b="0" i="1" smtClean="0">
                              <a:solidFill>
                                <a:schemeClr val="tx1"/>
                              </a:solidFill>
                              <a:latin typeface="Cambria Math" panose="02040503050406030204" pitchFamily="18" charset="0"/>
                            </a:rPr>
                            <m:t>𝑛</m:t>
                          </m:r>
                          <m:r>
                            <a:rPr lang="pl-PL" b="0" i="1" smtClean="0">
                              <a:solidFill>
                                <a:schemeClr val="tx1"/>
                              </a:solidFill>
                              <a:latin typeface="Cambria Math" panose="02040503050406030204" pitchFamily="18" charset="0"/>
                            </a:rPr>
                            <m:t>+1</m:t>
                          </m:r>
                        </m:sub>
                      </m:sSub>
                      <m:d>
                        <m:dPr>
                          <m:ctrlPr>
                            <a:rPr lang="pl-PL" b="0" i="1" smtClean="0">
                              <a:solidFill>
                                <a:schemeClr val="tx1"/>
                              </a:solidFill>
                              <a:latin typeface="Cambria Math" panose="02040503050406030204" pitchFamily="18" charset="0"/>
                            </a:rPr>
                          </m:ctrlPr>
                        </m:dPr>
                        <m:e>
                          <m:r>
                            <a:rPr lang="pl-PL" b="0" i="1" smtClean="0">
                              <a:solidFill>
                                <a:schemeClr val="tx1"/>
                              </a:solidFill>
                              <a:latin typeface="Cambria Math" panose="02040503050406030204" pitchFamily="18" charset="0"/>
                            </a:rPr>
                            <m:t>𝑥</m:t>
                          </m:r>
                        </m:e>
                      </m:d>
                      <m:r>
                        <a:rPr lang="pl-PL" b="0" i="1" smtClean="0">
                          <a:solidFill>
                            <a:schemeClr val="tx1"/>
                          </a:solidFill>
                          <a:latin typeface="Cambria Math" panose="02040503050406030204" pitchFamily="18" charset="0"/>
                        </a:rPr>
                        <m:t>=2</m:t>
                      </m:r>
                      <m:r>
                        <a:rPr lang="pl-PL" b="0" i="1" smtClean="0">
                          <a:solidFill>
                            <a:schemeClr val="tx1"/>
                          </a:solidFill>
                          <a:latin typeface="Cambria Math" panose="02040503050406030204" pitchFamily="18" charset="0"/>
                        </a:rPr>
                        <m:t>𝑥</m:t>
                      </m:r>
                      <m:sSub>
                        <m:sSubPr>
                          <m:ctrlPr>
                            <a:rPr lang="pl-PL" b="0" i="1" smtClean="0">
                              <a:solidFill>
                                <a:schemeClr val="tx1"/>
                              </a:solidFill>
                              <a:latin typeface="Cambria Math" panose="02040503050406030204" pitchFamily="18" charset="0"/>
                            </a:rPr>
                          </m:ctrlPr>
                        </m:sSubPr>
                        <m:e>
                          <m:r>
                            <a:rPr lang="pl-PL" b="0" i="1" smtClean="0">
                              <a:solidFill>
                                <a:schemeClr val="tx1"/>
                              </a:solidFill>
                              <a:latin typeface="Cambria Math" panose="02040503050406030204" pitchFamily="18" charset="0"/>
                            </a:rPr>
                            <m:t>𝐻</m:t>
                          </m:r>
                        </m:e>
                        <m:sub>
                          <m:r>
                            <a:rPr lang="pl-PL" b="0" i="1" smtClean="0">
                              <a:solidFill>
                                <a:schemeClr val="tx1"/>
                              </a:solidFill>
                              <a:latin typeface="Cambria Math" panose="02040503050406030204" pitchFamily="18" charset="0"/>
                            </a:rPr>
                            <m:t>𝑛</m:t>
                          </m:r>
                        </m:sub>
                      </m:sSub>
                      <m:d>
                        <m:dPr>
                          <m:ctrlPr>
                            <a:rPr lang="pl-PL" b="0" i="1" smtClean="0">
                              <a:solidFill>
                                <a:schemeClr val="tx1"/>
                              </a:solidFill>
                              <a:latin typeface="Cambria Math" panose="02040503050406030204" pitchFamily="18" charset="0"/>
                            </a:rPr>
                          </m:ctrlPr>
                        </m:dPr>
                        <m:e>
                          <m:r>
                            <a:rPr lang="pl-PL" b="0" i="1" smtClean="0">
                              <a:solidFill>
                                <a:schemeClr val="tx1"/>
                              </a:solidFill>
                              <a:latin typeface="Cambria Math" panose="02040503050406030204" pitchFamily="18" charset="0"/>
                            </a:rPr>
                            <m:t>𝑥</m:t>
                          </m:r>
                        </m:e>
                      </m:d>
                      <m:r>
                        <a:rPr lang="pl-PL" b="0" i="1" smtClean="0">
                          <a:solidFill>
                            <a:schemeClr val="tx1"/>
                          </a:solidFill>
                          <a:latin typeface="Cambria Math" panose="02040503050406030204" pitchFamily="18" charset="0"/>
                        </a:rPr>
                        <m:t>−2</m:t>
                      </m:r>
                      <m:r>
                        <a:rPr lang="pl-PL" b="0" i="1" smtClean="0">
                          <a:solidFill>
                            <a:schemeClr val="tx1"/>
                          </a:solidFill>
                          <a:latin typeface="Cambria Math" panose="02040503050406030204" pitchFamily="18" charset="0"/>
                        </a:rPr>
                        <m:t>𝑛</m:t>
                      </m:r>
                      <m:sSub>
                        <m:sSubPr>
                          <m:ctrlPr>
                            <a:rPr lang="pl-PL" b="0" i="1" smtClean="0">
                              <a:solidFill>
                                <a:schemeClr val="tx1"/>
                              </a:solidFill>
                              <a:latin typeface="Cambria Math" panose="02040503050406030204" pitchFamily="18" charset="0"/>
                            </a:rPr>
                          </m:ctrlPr>
                        </m:sSubPr>
                        <m:e>
                          <m:r>
                            <a:rPr lang="pl-PL" b="0" i="1" smtClean="0">
                              <a:solidFill>
                                <a:schemeClr val="tx1"/>
                              </a:solidFill>
                              <a:latin typeface="Cambria Math" panose="02040503050406030204" pitchFamily="18" charset="0"/>
                            </a:rPr>
                            <m:t>𝐻</m:t>
                          </m:r>
                        </m:e>
                        <m:sub>
                          <m:r>
                            <a:rPr lang="pl-PL" b="0" i="1" smtClean="0">
                              <a:solidFill>
                                <a:schemeClr val="tx1"/>
                              </a:solidFill>
                              <a:latin typeface="Cambria Math" panose="02040503050406030204" pitchFamily="18" charset="0"/>
                            </a:rPr>
                            <m:t>𝑛</m:t>
                          </m:r>
                          <m:r>
                            <a:rPr lang="pl-PL" b="0" i="1" smtClean="0">
                              <a:solidFill>
                                <a:schemeClr val="tx1"/>
                              </a:solidFill>
                              <a:latin typeface="Cambria Math" panose="02040503050406030204" pitchFamily="18" charset="0"/>
                            </a:rPr>
                            <m:t>−1</m:t>
                          </m:r>
                        </m:sub>
                      </m:sSub>
                      <m:d>
                        <m:dPr>
                          <m:ctrlPr>
                            <a:rPr lang="pl-PL" b="0" i="1" smtClean="0">
                              <a:solidFill>
                                <a:schemeClr val="tx1"/>
                              </a:solidFill>
                              <a:latin typeface="Cambria Math" panose="02040503050406030204" pitchFamily="18" charset="0"/>
                            </a:rPr>
                          </m:ctrlPr>
                        </m:dPr>
                        <m:e>
                          <m:r>
                            <a:rPr lang="pl-PL" b="0" i="1" smtClean="0">
                              <a:solidFill>
                                <a:schemeClr val="tx1"/>
                              </a:solidFill>
                              <a:latin typeface="Cambria Math" panose="02040503050406030204" pitchFamily="18" charset="0"/>
                            </a:rPr>
                            <m:t>𝑥</m:t>
                          </m:r>
                        </m:e>
                      </m:d>
                      <m:r>
                        <a:rPr lang="pl-PL" b="0" i="1" smtClean="0">
                          <a:solidFill>
                            <a:schemeClr val="tx1"/>
                          </a:solidFill>
                          <a:latin typeface="Cambria Math" panose="02040503050406030204" pitchFamily="18" charset="0"/>
                        </a:rPr>
                        <m:t>,  </m:t>
                      </m:r>
                      <m:r>
                        <a:rPr lang="pl-PL" b="0" i="1" smtClean="0">
                          <a:solidFill>
                            <a:schemeClr val="tx1"/>
                          </a:solidFill>
                          <a:latin typeface="Cambria Math" panose="02040503050406030204" pitchFamily="18" charset="0"/>
                        </a:rPr>
                        <m:t>𝑛</m:t>
                      </m:r>
                      <m:r>
                        <a:rPr lang="pl-PL" b="0" i="1" smtClean="0">
                          <a:solidFill>
                            <a:schemeClr val="tx1"/>
                          </a:solidFill>
                          <a:latin typeface="Cambria Math" panose="02040503050406030204" pitchFamily="18" charset="0"/>
                          <a:ea typeface="Cambria Math" panose="02040503050406030204" pitchFamily="18" charset="0"/>
                        </a:rPr>
                        <m:t>≥1,</m:t>
                      </m:r>
                    </m:oMath>
                  </m:oMathPara>
                </a14:m>
                <a:endParaRPr lang="pl-PL" b="0" dirty="0">
                  <a:solidFill>
                    <a:schemeClr val="tx1"/>
                  </a:solidFill>
                  <a:ea typeface="Cambria Math" panose="02040503050406030204" pitchFamily="18" charset="0"/>
                </a:endParaRPr>
              </a:p>
              <a:p>
                <a:pPr marL="0" indent="0"/>
                <a:r>
                  <a:rPr lang="pl-PL" dirty="0">
                    <a:solidFill>
                      <a:schemeClr val="tx1"/>
                    </a:solidFill>
                  </a:rPr>
                  <a:t>z początkowymi wielomianami </a:t>
                </a:r>
                <a14:m>
                  <m:oMath xmlns:m="http://schemas.openxmlformats.org/officeDocument/2006/math">
                    <m:sSub>
                      <m:sSubPr>
                        <m:ctrlPr>
                          <a:rPr lang="pl-PL" b="0" i="1" smtClean="0">
                            <a:solidFill>
                              <a:schemeClr val="tx1"/>
                            </a:solidFill>
                            <a:latin typeface="Cambria Math" panose="02040503050406030204" pitchFamily="18" charset="0"/>
                          </a:rPr>
                        </m:ctrlPr>
                      </m:sSubPr>
                      <m:e>
                        <m:r>
                          <a:rPr lang="pl-PL" b="0" i="1" smtClean="0">
                            <a:solidFill>
                              <a:schemeClr val="tx1"/>
                            </a:solidFill>
                            <a:latin typeface="Cambria Math" panose="02040503050406030204" pitchFamily="18" charset="0"/>
                          </a:rPr>
                          <m:t>𝐻</m:t>
                        </m:r>
                      </m:e>
                      <m:sub>
                        <m:r>
                          <a:rPr lang="pl-PL" b="0" i="1" smtClean="0">
                            <a:solidFill>
                              <a:schemeClr val="tx1"/>
                            </a:solidFill>
                            <a:latin typeface="Cambria Math" panose="02040503050406030204" pitchFamily="18" charset="0"/>
                          </a:rPr>
                          <m:t>0</m:t>
                        </m:r>
                      </m:sub>
                    </m:sSub>
                    <m:d>
                      <m:dPr>
                        <m:ctrlPr>
                          <a:rPr lang="pl-PL" b="0" i="1" smtClean="0">
                            <a:solidFill>
                              <a:schemeClr val="tx1"/>
                            </a:solidFill>
                            <a:latin typeface="Cambria Math" panose="02040503050406030204" pitchFamily="18" charset="0"/>
                          </a:rPr>
                        </m:ctrlPr>
                      </m:dPr>
                      <m:e>
                        <m:r>
                          <a:rPr lang="pl-PL" b="0" i="1" smtClean="0">
                            <a:solidFill>
                              <a:schemeClr val="tx1"/>
                            </a:solidFill>
                            <a:latin typeface="Cambria Math" panose="02040503050406030204" pitchFamily="18" charset="0"/>
                          </a:rPr>
                          <m:t>𝑥</m:t>
                        </m:r>
                      </m:e>
                    </m:d>
                    <m:r>
                      <a:rPr lang="pl-PL" b="0" i="0" smtClean="0">
                        <a:solidFill>
                          <a:schemeClr val="tx1"/>
                        </a:solidFill>
                        <a:latin typeface="Cambria Math" panose="02040503050406030204" pitchFamily="18" charset="0"/>
                      </a:rPr>
                      <m:t>=1, </m:t>
                    </m:r>
                    <m:sSub>
                      <m:sSubPr>
                        <m:ctrlPr>
                          <a:rPr lang="pl-PL" b="0" i="1" smtClean="0">
                            <a:solidFill>
                              <a:schemeClr val="tx1"/>
                            </a:solidFill>
                            <a:latin typeface="Cambria Math" panose="02040503050406030204" pitchFamily="18" charset="0"/>
                          </a:rPr>
                        </m:ctrlPr>
                      </m:sSubPr>
                      <m:e>
                        <m:r>
                          <m:rPr>
                            <m:sty m:val="p"/>
                          </m:rPr>
                          <a:rPr lang="pl-PL" b="0" i="0" smtClean="0">
                            <a:solidFill>
                              <a:schemeClr val="tx1"/>
                            </a:solidFill>
                            <a:latin typeface="Cambria Math" panose="02040503050406030204" pitchFamily="18" charset="0"/>
                          </a:rPr>
                          <m:t>H</m:t>
                        </m:r>
                      </m:e>
                      <m:sub>
                        <m:r>
                          <a:rPr lang="pl-PL" b="0" i="0" smtClean="0">
                            <a:solidFill>
                              <a:schemeClr val="tx1"/>
                            </a:solidFill>
                            <a:latin typeface="Cambria Math" panose="02040503050406030204" pitchFamily="18" charset="0"/>
                          </a:rPr>
                          <m:t>1</m:t>
                        </m:r>
                      </m:sub>
                    </m:sSub>
                    <m:d>
                      <m:dPr>
                        <m:ctrlPr>
                          <a:rPr lang="pl-PL" b="0" i="1" smtClean="0">
                            <a:solidFill>
                              <a:schemeClr val="tx1"/>
                            </a:solidFill>
                            <a:latin typeface="Cambria Math" panose="02040503050406030204" pitchFamily="18" charset="0"/>
                          </a:rPr>
                        </m:ctrlPr>
                      </m:dPr>
                      <m:e>
                        <m:r>
                          <m:rPr>
                            <m:sty m:val="p"/>
                          </m:rPr>
                          <a:rPr lang="pl-PL" b="0" i="0" smtClean="0">
                            <a:solidFill>
                              <a:schemeClr val="tx1"/>
                            </a:solidFill>
                            <a:latin typeface="Cambria Math" panose="02040503050406030204" pitchFamily="18" charset="0"/>
                          </a:rPr>
                          <m:t>x</m:t>
                        </m:r>
                      </m:e>
                    </m:d>
                    <m:r>
                      <a:rPr lang="pl-PL" b="0" i="0" smtClean="0">
                        <a:solidFill>
                          <a:schemeClr val="tx1"/>
                        </a:solidFill>
                        <a:latin typeface="Cambria Math" panose="02040503050406030204" pitchFamily="18" charset="0"/>
                      </a:rPr>
                      <m:t>=2</m:t>
                    </m:r>
                    <m:r>
                      <m:rPr>
                        <m:sty m:val="p"/>
                      </m:rPr>
                      <a:rPr lang="pl-PL" b="0" i="0" smtClean="0">
                        <a:solidFill>
                          <a:schemeClr val="tx1"/>
                        </a:solidFill>
                        <a:latin typeface="Cambria Math" panose="02040503050406030204" pitchFamily="18" charset="0"/>
                      </a:rPr>
                      <m:t>x</m:t>
                    </m:r>
                    <m:r>
                      <a:rPr lang="pl-PL" b="0" i="0" smtClean="0">
                        <a:solidFill>
                          <a:schemeClr val="tx1"/>
                        </a:solidFill>
                        <a:latin typeface="Cambria Math" panose="02040503050406030204" pitchFamily="18" charset="0"/>
                      </a:rPr>
                      <m:t>.</m:t>
                    </m:r>
                  </m:oMath>
                </a14:m>
                <a:r>
                  <a:rPr lang="pl-PL" dirty="0">
                    <a:solidFill>
                      <a:schemeClr val="tx1"/>
                    </a:solidFill>
                  </a:rPr>
                  <a:t> Natomiast funkcje </a:t>
                </a:r>
                <a:r>
                  <a:rPr lang="pl-PL" dirty="0" err="1">
                    <a:solidFill>
                      <a:schemeClr val="tx1"/>
                    </a:solidFill>
                  </a:rPr>
                  <a:t>Hermite’a</a:t>
                </a:r>
                <a:r>
                  <a:rPr lang="pl-PL" dirty="0">
                    <a:solidFill>
                      <a:schemeClr val="tx1"/>
                    </a:solidFill>
                  </a:rPr>
                  <a:t> definiuje się jako:</a:t>
                </a:r>
              </a:p>
              <a:p>
                <a:pPr marL="0" indent="0"/>
                <a14:m>
                  <m:oMathPara xmlns:m="http://schemas.openxmlformats.org/officeDocument/2006/math">
                    <m:oMathParaPr>
                      <m:jc m:val="centerGroup"/>
                    </m:oMathParaPr>
                    <m:oMath xmlns:m="http://schemas.openxmlformats.org/officeDocument/2006/math">
                      <m:sSub>
                        <m:sSubPr>
                          <m:ctrlPr>
                            <a:rPr lang="pl-PL" i="1" smtClean="0">
                              <a:solidFill>
                                <a:schemeClr val="tx1"/>
                              </a:solidFill>
                              <a:latin typeface="Cambria Math" panose="02040503050406030204" pitchFamily="18" charset="0"/>
                            </a:rPr>
                          </m:ctrlPr>
                        </m:sSubPr>
                        <m:e>
                          <m:acc>
                            <m:accPr>
                              <m:chr m:val="̃"/>
                              <m:ctrlPr>
                                <a:rPr lang="pl-PL" i="1">
                                  <a:solidFill>
                                    <a:schemeClr val="tx1"/>
                                  </a:solidFill>
                                  <a:latin typeface="Cambria Math" panose="02040503050406030204" pitchFamily="18" charset="0"/>
                                </a:rPr>
                              </m:ctrlPr>
                            </m:accPr>
                            <m:e>
                              <m:r>
                                <a:rPr lang="pl-PL" i="1">
                                  <a:solidFill>
                                    <a:schemeClr val="tx1"/>
                                  </a:solidFill>
                                  <a:latin typeface="Cambria Math" panose="02040503050406030204" pitchFamily="18" charset="0"/>
                                </a:rPr>
                                <m:t>𝐻</m:t>
                              </m:r>
                            </m:e>
                          </m:acc>
                        </m:e>
                        <m:sub>
                          <m:r>
                            <a:rPr lang="pl-PL" b="0" i="1" smtClean="0">
                              <a:solidFill>
                                <a:schemeClr val="tx1"/>
                              </a:solidFill>
                              <a:latin typeface="Cambria Math" panose="02040503050406030204" pitchFamily="18" charset="0"/>
                            </a:rPr>
                            <m:t>𝑛</m:t>
                          </m:r>
                        </m:sub>
                      </m:sSub>
                      <m:d>
                        <m:dPr>
                          <m:ctrlPr>
                            <a:rPr lang="pl-PL" b="0" i="1" smtClean="0">
                              <a:solidFill>
                                <a:schemeClr val="tx1"/>
                              </a:solidFill>
                              <a:latin typeface="Cambria Math" panose="02040503050406030204" pitchFamily="18" charset="0"/>
                            </a:rPr>
                          </m:ctrlPr>
                        </m:dPr>
                        <m:e>
                          <m:r>
                            <a:rPr lang="pl-PL" b="0" i="1" smtClean="0">
                              <a:solidFill>
                                <a:schemeClr val="tx1"/>
                              </a:solidFill>
                              <a:latin typeface="Cambria Math" panose="02040503050406030204" pitchFamily="18" charset="0"/>
                            </a:rPr>
                            <m:t>𝑥</m:t>
                          </m:r>
                        </m:e>
                      </m:d>
                      <m:r>
                        <a:rPr lang="pl-PL" b="0" i="1" smtClean="0">
                          <a:solidFill>
                            <a:schemeClr val="tx1"/>
                          </a:solidFill>
                          <a:latin typeface="Cambria Math" panose="02040503050406030204" pitchFamily="18" charset="0"/>
                        </a:rPr>
                        <m:t>=</m:t>
                      </m:r>
                      <m:f>
                        <m:fPr>
                          <m:ctrlPr>
                            <a:rPr lang="pl-PL" b="0" i="1" smtClean="0">
                              <a:solidFill>
                                <a:schemeClr val="tx1"/>
                              </a:solidFill>
                              <a:latin typeface="Cambria Math" panose="02040503050406030204" pitchFamily="18" charset="0"/>
                            </a:rPr>
                          </m:ctrlPr>
                        </m:fPr>
                        <m:num>
                          <m:r>
                            <a:rPr lang="pl-PL" b="0" i="1" smtClean="0">
                              <a:solidFill>
                                <a:schemeClr val="tx1"/>
                              </a:solidFill>
                              <a:latin typeface="Cambria Math" panose="02040503050406030204" pitchFamily="18" charset="0"/>
                            </a:rPr>
                            <m:t>1</m:t>
                          </m:r>
                        </m:num>
                        <m:den>
                          <m:rad>
                            <m:radPr>
                              <m:degHide m:val="on"/>
                              <m:ctrlPr>
                                <a:rPr lang="pl-PL" b="0" i="1" smtClean="0">
                                  <a:solidFill>
                                    <a:schemeClr val="tx1"/>
                                  </a:solidFill>
                                  <a:latin typeface="Cambria Math" panose="02040503050406030204" pitchFamily="18" charset="0"/>
                                </a:rPr>
                              </m:ctrlPr>
                            </m:radPr>
                            <m:deg/>
                            <m:e>
                              <m:sSup>
                                <m:sSupPr>
                                  <m:ctrlPr>
                                    <a:rPr lang="pl-PL" b="0" i="1" smtClean="0">
                                      <a:solidFill>
                                        <a:schemeClr val="tx1"/>
                                      </a:solidFill>
                                      <a:latin typeface="Cambria Math" panose="02040503050406030204" pitchFamily="18" charset="0"/>
                                    </a:rPr>
                                  </m:ctrlPr>
                                </m:sSupPr>
                                <m:e>
                                  <m:r>
                                    <a:rPr lang="pl-PL" b="0" i="1" smtClean="0">
                                      <a:solidFill>
                                        <a:schemeClr val="tx1"/>
                                      </a:solidFill>
                                      <a:latin typeface="Cambria Math" panose="02040503050406030204" pitchFamily="18" charset="0"/>
                                    </a:rPr>
                                    <m:t>2</m:t>
                                  </m:r>
                                </m:e>
                                <m:sup>
                                  <m:r>
                                    <a:rPr lang="pl-PL" b="0" i="1" smtClean="0">
                                      <a:solidFill>
                                        <a:schemeClr val="tx1"/>
                                      </a:solidFill>
                                      <a:latin typeface="Cambria Math" panose="02040503050406030204" pitchFamily="18" charset="0"/>
                                    </a:rPr>
                                    <m:t>𝑛</m:t>
                                  </m:r>
                                </m:sup>
                              </m:sSup>
                              <m:r>
                                <a:rPr lang="pl-PL" b="0" i="1" smtClean="0">
                                  <a:solidFill>
                                    <a:schemeClr val="tx1"/>
                                  </a:solidFill>
                                  <a:latin typeface="Cambria Math" panose="02040503050406030204" pitchFamily="18" charset="0"/>
                                </a:rPr>
                                <m:t>𝑛</m:t>
                              </m:r>
                              <m:r>
                                <a:rPr lang="pl-PL" b="0" i="1" smtClean="0">
                                  <a:solidFill>
                                    <a:schemeClr val="tx1"/>
                                  </a:solidFill>
                                  <a:latin typeface="Cambria Math" panose="02040503050406030204" pitchFamily="18" charset="0"/>
                                </a:rPr>
                                <m:t>!</m:t>
                              </m:r>
                            </m:e>
                          </m:rad>
                        </m:den>
                      </m:f>
                      <m:sSub>
                        <m:sSubPr>
                          <m:ctrlPr>
                            <a:rPr lang="pl-PL" b="0" i="1" smtClean="0">
                              <a:solidFill>
                                <a:schemeClr val="tx1"/>
                              </a:solidFill>
                              <a:latin typeface="Cambria Math" panose="02040503050406030204" pitchFamily="18" charset="0"/>
                            </a:rPr>
                          </m:ctrlPr>
                        </m:sSubPr>
                        <m:e>
                          <m:r>
                            <a:rPr lang="pl-PL" b="0" i="1" smtClean="0">
                              <a:solidFill>
                                <a:schemeClr val="tx1"/>
                              </a:solidFill>
                              <a:latin typeface="Cambria Math" panose="02040503050406030204" pitchFamily="18" charset="0"/>
                            </a:rPr>
                            <m:t>𝐻</m:t>
                          </m:r>
                        </m:e>
                        <m:sub>
                          <m:r>
                            <a:rPr lang="pl-PL" b="0" i="1" smtClean="0">
                              <a:solidFill>
                                <a:schemeClr val="tx1"/>
                              </a:solidFill>
                              <a:latin typeface="Cambria Math" panose="02040503050406030204" pitchFamily="18" charset="0"/>
                            </a:rPr>
                            <m:t>𝑛</m:t>
                          </m:r>
                        </m:sub>
                      </m:sSub>
                      <m:d>
                        <m:dPr>
                          <m:ctrlPr>
                            <a:rPr lang="pl-PL" b="0" i="1" smtClean="0">
                              <a:solidFill>
                                <a:schemeClr val="tx1"/>
                              </a:solidFill>
                              <a:latin typeface="Cambria Math" panose="02040503050406030204" pitchFamily="18" charset="0"/>
                            </a:rPr>
                          </m:ctrlPr>
                        </m:dPr>
                        <m:e>
                          <m:r>
                            <a:rPr lang="pl-PL" b="0" i="1" smtClean="0">
                              <a:solidFill>
                                <a:schemeClr val="tx1"/>
                              </a:solidFill>
                              <a:latin typeface="Cambria Math" panose="02040503050406030204" pitchFamily="18" charset="0"/>
                              <a:ea typeface="Cambria Math" panose="02040503050406030204" pitchFamily="18" charset="0"/>
                            </a:rPr>
                            <m:t>𝛼</m:t>
                          </m:r>
                          <m:r>
                            <a:rPr lang="pl-PL" b="0" i="1" smtClean="0">
                              <a:solidFill>
                                <a:schemeClr val="tx1"/>
                              </a:solidFill>
                              <a:latin typeface="Cambria Math" panose="02040503050406030204" pitchFamily="18" charset="0"/>
                              <a:ea typeface="Cambria Math" panose="02040503050406030204" pitchFamily="18" charset="0"/>
                            </a:rPr>
                            <m:t>𝑥</m:t>
                          </m:r>
                        </m:e>
                      </m:d>
                      <m:sSubSup>
                        <m:sSubSupPr>
                          <m:ctrlPr>
                            <a:rPr lang="pl-PL" b="0" i="1" smtClean="0">
                              <a:solidFill>
                                <a:schemeClr val="tx1"/>
                              </a:solidFill>
                              <a:latin typeface="Cambria Math" panose="02040503050406030204" pitchFamily="18" charset="0"/>
                              <a:ea typeface="Cambria Math" panose="02040503050406030204" pitchFamily="18" charset="0"/>
                            </a:rPr>
                          </m:ctrlPr>
                        </m:sSubSupPr>
                        <m:e>
                          <m:r>
                            <a:rPr lang="pl-PL" b="0" i="1" smtClean="0">
                              <a:solidFill>
                                <a:schemeClr val="tx1"/>
                              </a:solidFill>
                              <a:latin typeface="Cambria Math" panose="02040503050406030204" pitchFamily="18" charset="0"/>
                              <a:ea typeface="Cambria Math" panose="02040503050406030204" pitchFamily="18" charset="0"/>
                            </a:rPr>
                            <m:t>𝑤</m:t>
                          </m:r>
                        </m:e>
                        <m:sub>
                          <m:r>
                            <a:rPr lang="pl-PL" b="0" i="1" smtClean="0">
                              <a:solidFill>
                                <a:schemeClr val="tx1"/>
                              </a:solidFill>
                              <a:latin typeface="Cambria Math" panose="02040503050406030204" pitchFamily="18" charset="0"/>
                              <a:ea typeface="Cambria Math" panose="02040503050406030204" pitchFamily="18" charset="0"/>
                            </a:rPr>
                            <m:t>𝛼</m:t>
                          </m:r>
                        </m:sub>
                        <m:sup>
                          <m:r>
                            <a:rPr lang="pl-PL" b="0" i="1" smtClean="0">
                              <a:solidFill>
                                <a:schemeClr val="tx1"/>
                              </a:solidFill>
                              <a:latin typeface="Cambria Math" panose="02040503050406030204" pitchFamily="18" charset="0"/>
                              <a:ea typeface="Cambria Math" panose="02040503050406030204" pitchFamily="18" charset="0"/>
                            </a:rPr>
                            <m:t>−1</m:t>
                          </m:r>
                        </m:sup>
                      </m:sSubSup>
                      <m:d>
                        <m:dPr>
                          <m:ctrlPr>
                            <a:rPr lang="pl-PL" b="0" i="1" smtClean="0">
                              <a:solidFill>
                                <a:schemeClr val="tx1"/>
                              </a:solidFill>
                              <a:latin typeface="Cambria Math" panose="02040503050406030204" pitchFamily="18" charset="0"/>
                              <a:ea typeface="Cambria Math" panose="02040503050406030204" pitchFamily="18" charset="0"/>
                            </a:rPr>
                          </m:ctrlPr>
                        </m:dPr>
                        <m:e>
                          <m:r>
                            <a:rPr lang="pl-PL" b="0" i="1" smtClean="0">
                              <a:solidFill>
                                <a:schemeClr val="tx1"/>
                              </a:solidFill>
                              <a:latin typeface="Cambria Math" panose="02040503050406030204" pitchFamily="18" charset="0"/>
                              <a:ea typeface="Cambria Math" panose="02040503050406030204" pitchFamily="18" charset="0"/>
                            </a:rPr>
                            <m:t>𝑥</m:t>
                          </m:r>
                        </m:e>
                      </m:d>
                      <m:r>
                        <a:rPr lang="pl-PL" b="0" i="1" smtClean="0">
                          <a:solidFill>
                            <a:schemeClr val="tx1"/>
                          </a:solidFill>
                          <a:latin typeface="Cambria Math" panose="02040503050406030204" pitchFamily="18" charset="0"/>
                          <a:ea typeface="Cambria Math" panose="02040503050406030204" pitchFamily="18" charset="0"/>
                        </a:rPr>
                        <m:t>,</m:t>
                      </m:r>
                    </m:oMath>
                  </m:oMathPara>
                </a14:m>
                <a:endParaRPr lang="pl-PL" b="0" dirty="0">
                  <a:solidFill>
                    <a:schemeClr val="tx1"/>
                  </a:solidFill>
                  <a:ea typeface="Cambria Math" panose="02040503050406030204" pitchFamily="18" charset="0"/>
                </a:endParaRPr>
              </a:p>
              <a:p>
                <a:pPr marL="0" indent="0"/>
                <a:r>
                  <a:rPr lang="pl-PL" dirty="0">
                    <a:solidFill>
                      <a:schemeClr val="tx1"/>
                    </a:solidFill>
                  </a:rPr>
                  <a:t>gdzie </a:t>
                </a:r>
                <a14:m>
                  <m:oMath xmlns:m="http://schemas.openxmlformats.org/officeDocument/2006/math">
                    <m:sSub>
                      <m:sSubPr>
                        <m:ctrlPr>
                          <a:rPr lang="pl-PL" b="0" i="1" smtClean="0">
                            <a:solidFill>
                              <a:schemeClr val="tx1"/>
                            </a:solidFill>
                            <a:latin typeface="Cambria Math" panose="02040503050406030204" pitchFamily="18" charset="0"/>
                            <a:ea typeface="Cambria Math" panose="02040503050406030204" pitchFamily="18" charset="0"/>
                          </a:rPr>
                        </m:ctrlPr>
                      </m:sSubPr>
                      <m:e>
                        <m:r>
                          <m:rPr>
                            <m:sty m:val="p"/>
                          </m:rPr>
                          <a:rPr lang="pl-PL" b="0" i="0" smtClean="0">
                            <a:solidFill>
                              <a:schemeClr val="tx1"/>
                            </a:solidFill>
                            <a:latin typeface="Cambria Math" panose="02040503050406030204" pitchFamily="18" charset="0"/>
                            <a:ea typeface="Cambria Math" panose="02040503050406030204" pitchFamily="18" charset="0"/>
                          </a:rPr>
                          <m:t>w</m:t>
                        </m:r>
                      </m:e>
                      <m:sub>
                        <m:r>
                          <m:rPr>
                            <m:sty m:val="p"/>
                          </m:rPr>
                          <a:rPr lang="el-GR" b="0" i="1" smtClean="0">
                            <a:solidFill>
                              <a:schemeClr val="tx1"/>
                            </a:solidFill>
                            <a:latin typeface="Cambria Math" panose="02040503050406030204" pitchFamily="18" charset="0"/>
                            <a:ea typeface="Cambria Math" panose="02040503050406030204" pitchFamily="18" charset="0"/>
                          </a:rPr>
                          <m:t>α</m:t>
                        </m:r>
                      </m:sub>
                    </m:sSub>
                    <m:r>
                      <a:rPr lang="pl-PL" b="0" i="1" smtClean="0">
                        <a:solidFill>
                          <a:schemeClr val="tx1"/>
                        </a:solidFill>
                        <a:latin typeface="Cambria Math" panose="02040503050406030204" pitchFamily="18" charset="0"/>
                        <a:ea typeface="Cambria Math" panose="02040503050406030204" pitchFamily="18" charset="0"/>
                      </a:rPr>
                      <m:t> </m:t>
                    </m:r>
                    <m:d>
                      <m:dPr>
                        <m:ctrlPr>
                          <a:rPr lang="pl-PL" b="0" i="1" smtClean="0">
                            <a:solidFill>
                              <a:schemeClr val="tx1"/>
                            </a:solidFill>
                            <a:latin typeface="Cambria Math" panose="02040503050406030204" pitchFamily="18" charset="0"/>
                            <a:ea typeface="Cambria Math" panose="02040503050406030204" pitchFamily="18" charset="0"/>
                          </a:rPr>
                        </m:ctrlPr>
                      </m:dPr>
                      <m:e>
                        <m:r>
                          <a:rPr lang="pl-PL" b="0" i="1" smtClean="0">
                            <a:solidFill>
                              <a:schemeClr val="tx1"/>
                            </a:solidFill>
                            <a:latin typeface="Cambria Math" panose="02040503050406030204" pitchFamily="18" charset="0"/>
                            <a:ea typeface="Cambria Math" panose="02040503050406030204" pitchFamily="18" charset="0"/>
                          </a:rPr>
                          <m:t>𝑥</m:t>
                        </m:r>
                      </m:e>
                    </m:d>
                    <m:r>
                      <a:rPr lang="pl-PL" b="0" i="1" smtClean="0">
                        <a:solidFill>
                          <a:schemeClr val="tx1"/>
                        </a:solidFill>
                        <a:latin typeface="Cambria Math" panose="02040503050406030204" pitchFamily="18" charset="0"/>
                        <a:ea typeface="Cambria Math" panose="02040503050406030204" pitchFamily="18" charset="0"/>
                      </a:rPr>
                      <m:t>=</m:t>
                    </m:r>
                    <m:sSup>
                      <m:sSupPr>
                        <m:ctrlPr>
                          <a:rPr lang="pl-PL" b="0" i="1" smtClean="0">
                            <a:solidFill>
                              <a:schemeClr val="tx1"/>
                            </a:solidFill>
                            <a:latin typeface="Cambria Math" panose="02040503050406030204" pitchFamily="18" charset="0"/>
                            <a:ea typeface="Cambria Math" panose="02040503050406030204" pitchFamily="18" charset="0"/>
                          </a:rPr>
                        </m:ctrlPr>
                      </m:sSupPr>
                      <m:e>
                        <m:r>
                          <a:rPr lang="pl-PL" b="0" i="1" smtClean="0">
                            <a:solidFill>
                              <a:schemeClr val="tx1"/>
                            </a:solidFill>
                            <a:latin typeface="Cambria Math" panose="02040503050406030204" pitchFamily="18" charset="0"/>
                            <a:ea typeface="Cambria Math" panose="02040503050406030204" pitchFamily="18" charset="0"/>
                          </a:rPr>
                          <m:t>𝑒</m:t>
                        </m:r>
                      </m:e>
                      <m:sup>
                        <m:sSup>
                          <m:sSupPr>
                            <m:ctrlPr>
                              <a:rPr lang="pl-PL" b="0" i="1" smtClean="0">
                                <a:solidFill>
                                  <a:schemeClr val="tx1"/>
                                </a:solidFill>
                                <a:latin typeface="Cambria Math" panose="02040503050406030204" pitchFamily="18" charset="0"/>
                                <a:ea typeface="Cambria Math" panose="02040503050406030204" pitchFamily="18" charset="0"/>
                              </a:rPr>
                            </m:ctrlPr>
                          </m:sSupPr>
                          <m:e>
                            <m:r>
                              <a:rPr lang="pl-PL" i="1">
                                <a:solidFill>
                                  <a:schemeClr val="tx1"/>
                                </a:solidFill>
                                <a:latin typeface="Cambria Math" panose="02040503050406030204" pitchFamily="18" charset="0"/>
                                <a:ea typeface="Cambria Math" panose="02040503050406030204" pitchFamily="18" charset="0"/>
                              </a:rPr>
                              <m:t>𝛼</m:t>
                            </m:r>
                          </m:e>
                          <m:sup>
                            <m:r>
                              <a:rPr lang="pl-PL" b="0" i="1" smtClean="0">
                                <a:solidFill>
                                  <a:schemeClr val="tx1"/>
                                </a:solidFill>
                                <a:latin typeface="Cambria Math" panose="02040503050406030204" pitchFamily="18" charset="0"/>
                                <a:ea typeface="Cambria Math" panose="02040503050406030204" pitchFamily="18" charset="0"/>
                              </a:rPr>
                              <m:t>2</m:t>
                            </m:r>
                          </m:sup>
                        </m:sSup>
                        <m:sSup>
                          <m:sSupPr>
                            <m:ctrlPr>
                              <a:rPr lang="pl-PL" b="0" i="1" smtClean="0">
                                <a:solidFill>
                                  <a:schemeClr val="tx1"/>
                                </a:solidFill>
                                <a:latin typeface="Cambria Math" panose="02040503050406030204" pitchFamily="18" charset="0"/>
                                <a:ea typeface="Cambria Math" panose="02040503050406030204" pitchFamily="18" charset="0"/>
                              </a:rPr>
                            </m:ctrlPr>
                          </m:sSupPr>
                          <m:e>
                            <m:r>
                              <a:rPr lang="pl-PL" b="0" i="1" smtClean="0">
                                <a:solidFill>
                                  <a:schemeClr val="tx1"/>
                                </a:solidFill>
                                <a:latin typeface="Cambria Math" panose="02040503050406030204" pitchFamily="18" charset="0"/>
                                <a:ea typeface="Cambria Math" panose="02040503050406030204" pitchFamily="18" charset="0"/>
                              </a:rPr>
                              <m:t>𝑥</m:t>
                            </m:r>
                          </m:e>
                          <m:sup>
                            <m:r>
                              <a:rPr lang="pl-PL" b="0" i="1" smtClean="0">
                                <a:solidFill>
                                  <a:schemeClr val="tx1"/>
                                </a:solidFill>
                                <a:latin typeface="Cambria Math" panose="02040503050406030204" pitchFamily="18" charset="0"/>
                                <a:ea typeface="Cambria Math" panose="02040503050406030204" pitchFamily="18" charset="0"/>
                              </a:rPr>
                              <m:t>2</m:t>
                            </m:r>
                          </m:sup>
                        </m:sSup>
                      </m:sup>
                    </m:sSup>
                  </m:oMath>
                </a14:m>
                <a:r>
                  <a:rPr lang="pl-PL" b="0" dirty="0">
                    <a:solidFill>
                      <a:schemeClr val="tx1"/>
                    </a:solidFill>
                    <a:ea typeface="Cambria Math" panose="02040503050406030204" pitchFamily="18" charset="0"/>
                  </a:rPr>
                  <a:t> jest funkcją ważącą.</a:t>
                </a:r>
              </a:p>
            </p:txBody>
          </p:sp>
        </mc:Choice>
        <mc:Fallback xmlns="">
          <p:sp>
            <p:nvSpPr>
              <p:cNvPr id="3" name="Content Placeholder 2">
                <a:extLst>
                  <a:ext uri="{FF2B5EF4-FFF2-40B4-BE49-F238E27FC236}">
                    <a16:creationId xmlns:a16="http://schemas.microsoft.com/office/drawing/2014/main" id="{D3B60D6F-4D0F-4D33-B2A7-159C8583FF00}"/>
                  </a:ext>
                </a:extLst>
              </p:cNvPr>
              <p:cNvSpPr>
                <a:spLocks noGrp="1" noRot="1" noChangeAspect="1" noMove="1" noResize="1" noEditPoints="1" noAdjustHandles="1" noChangeArrowheads="1" noChangeShapeType="1" noTextEdit="1"/>
              </p:cNvSpPr>
              <p:nvPr>
                <p:ph idx="1"/>
              </p:nvPr>
            </p:nvSpPr>
            <p:spPr>
              <a:xfrm>
                <a:off x="550863" y="2007165"/>
                <a:ext cx="6615047" cy="3415519"/>
              </a:xfrm>
              <a:blipFill>
                <a:blip r:embed="rId2"/>
                <a:stretch>
                  <a:fillRect l="-2302" t="-2139" b="-3387"/>
                </a:stretch>
              </a:blipFill>
            </p:spPr>
            <p:txBody>
              <a:bodyPr/>
              <a:lstStyle/>
              <a:p>
                <a:r>
                  <a:rPr lang="en-US">
                    <a:noFill/>
                  </a:rPr>
                  <a:t> </a:t>
                </a:r>
              </a:p>
            </p:txBody>
          </p:sp>
        </mc:Fallback>
      </mc:AlternateContent>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a:lstStyle/>
          <a:p>
            <a:r>
              <a:rPr lang="en-US"/>
              <a:t>1-3.12.2023</a:t>
            </a:r>
            <a:endParaRPr lang="en-US" dirty="0"/>
          </a:p>
        </p:txBody>
      </p:sp>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a:lstStyle/>
          <a:p>
            <a:r>
              <a:rPr lang="pl-PL" b="0" i="0" dirty="0">
                <a:solidFill>
                  <a:srgbClr val="7A7A7A"/>
                </a:solidFill>
                <a:effectLst/>
              </a:rPr>
              <a:t>X Ogólnopolska Matematyczna Konferencja Studentów "</a:t>
            </a:r>
            <a:r>
              <a:rPr lang="pl-PL" b="0" i="0" dirty="0" err="1">
                <a:solidFill>
                  <a:srgbClr val="7A7A7A"/>
                </a:solidFill>
                <a:effectLst/>
              </a:rPr>
              <a:t>OMatKo</a:t>
            </a:r>
            <a:r>
              <a:rPr lang="pl-PL" b="0" i="0" dirty="0">
                <a:solidFill>
                  <a:srgbClr val="7A7A7A"/>
                </a:solidFill>
                <a:effectLst/>
              </a:rPr>
              <a:t>!!!"</a:t>
            </a:r>
            <a:endParaRPr lang="en-US" dirty="0"/>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12</a:t>
            </a:fld>
            <a:endParaRPr lang="en-US"/>
          </a:p>
        </p:txBody>
      </p:sp>
      <p:pic>
        <p:nvPicPr>
          <p:cNvPr id="26" name="Symbol zastępczy obrazu 25" descr="Obraz zawierający obraz, Wielobarwność, sztuka, rysowanie&#10;&#10;Opis wygenerowany automatycznie">
            <a:extLst>
              <a:ext uri="{FF2B5EF4-FFF2-40B4-BE49-F238E27FC236}">
                <a16:creationId xmlns:a16="http://schemas.microsoft.com/office/drawing/2014/main" id="{7457B375-1F5C-2AF1-98AC-699A81A9C50D}"/>
              </a:ext>
            </a:extLst>
          </p:cNvPr>
          <p:cNvPicPr>
            <a:picLocks noGrp="1" noChangeAspect="1"/>
          </p:cNvPicPr>
          <p:nvPr>
            <p:ph type="pic" sz="quarter" idx="13"/>
          </p:nvPr>
        </p:nvPicPr>
        <p:blipFill>
          <a:blip r:embed="rId3"/>
          <a:srcRect t="23" b="23"/>
          <a:stretch>
            <a:fillRect/>
          </a:stretch>
        </p:blipFill>
        <p:spPr>
          <a:xfrm>
            <a:off x="7346442" y="2737955"/>
            <a:ext cx="3448558" cy="3448558"/>
          </a:xfrm>
        </p:spPr>
      </p:pic>
      <p:pic>
        <p:nvPicPr>
          <p:cNvPr id="32" name="Symbol zastępczy obrazu 31" descr="Obraz zawierający Ludzka twarz, obraz, okulary, rysowanie&#10;&#10;Opis wygenerowany automatycznie">
            <a:extLst>
              <a:ext uri="{FF2B5EF4-FFF2-40B4-BE49-F238E27FC236}">
                <a16:creationId xmlns:a16="http://schemas.microsoft.com/office/drawing/2014/main" id="{1DEC68B1-F753-A8DF-0662-0C585248CB0A}"/>
              </a:ext>
            </a:extLst>
          </p:cNvPr>
          <p:cNvPicPr>
            <a:picLocks noGrp="1" noChangeAspect="1"/>
          </p:cNvPicPr>
          <p:nvPr>
            <p:ph type="pic" sz="quarter" idx="14"/>
          </p:nvPr>
        </p:nvPicPr>
        <p:blipFill>
          <a:blip r:embed="rId4"/>
          <a:srcRect/>
          <a:stretch>
            <a:fillRect/>
          </a:stretch>
        </p:blipFill>
        <p:spPr>
          <a:xfrm>
            <a:off x="9478412" y="474180"/>
            <a:ext cx="2263776" cy="2263776"/>
          </a:xfrm>
        </p:spPr>
      </p:pic>
    </p:spTree>
    <p:extLst>
      <p:ext uri="{BB962C8B-B14F-4D97-AF65-F5344CB8AC3E}">
        <p14:creationId xmlns:p14="http://schemas.microsoft.com/office/powerpoint/2010/main" val="2313234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3" y="625151"/>
            <a:ext cx="6615046" cy="1110344"/>
          </a:xfrm>
        </p:spPr>
        <p:txBody>
          <a:bodyPr/>
          <a:lstStyle/>
          <a:p>
            <a:r>
              <a:rPr lang="pl-PL" sz="4000" dirty="0"/>
              <a:t>Funkcje </a:t>
            </a:r>
            <a:r>
              <a:rPr lang="pl-PL" sz="4000" dirty="0" err="1"/>
              <a:t>Hermite’a</a:t>
            </a:r>
            <a:r>
              <a:rPr lang="pl-PL" sz="4000" dirty="0"/>
              <a:t> – dlaczego </a:t>
            </a:r>
            <a:br>
              <a:rPr lang="pl-PL" sz="4000" dirty="0"/>
            </a:br>
            <a:r>
              <a:rPr lang="pl-PL" sz="4000" dirty="0"/>
              <a:t>i po co?</a:t>
            </a:r>
            <a:endParaRPr lang="en-US" sz="4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2" y="1867206"/>
                <a:ext cx="6615047" cy="4179348"/>
              </a:xfrm>
            </p:spPr>
            <p:txBody>
              <a:bodyPr numCol="3"/>
              <a:lstStyle/>
              <a:p>
                <a:pPr marL="0" indent="0"/>
                <a:r>
                  <a:rPr lang="pl-PL" dirty="0">
                    <a:solidFill>
                      <a:schemeClr val="tx1"/>
                    </a:solidFill>
                  </a:rPr>
                  <a:t>Zauważamy, że zbiór funkcji </a:t>
                </a:r>
                <a14:m>
                  <m:oMath xmlns:m="http://schemas.openxmlformats.org/officeDocument/2006/math">
                    <m:d>
                      <m:dPr>
                        <m:begChr m:val="{"/>
                        <m:endChr m:val="}"/>
                        <m:ctrlPr>
                          <a:rPr lang="pl-PL" b="0" i="1" smtClean="0">
                            <a:solidFill>
                              <a:schemeClr val="tx1"/>
                            </a:solidFill>
                            <a:latin typeface="Cambria Math" panose="02040503050406030204" pitchFamily="18" charset="0"/>
                          </a:rPr>
                        </m:ctrlPr>
                      </m:dPr>
                      <m:e>
                        <m:sSub>
                          <m:sSubPr>
                            <m:ctrlPr>
                              <a:rPr lang="pl-PL" b="0" i="1" dirty="0" smtClean="0">
                                <a:solidFill>
                                  <a:schemeClr val="tx1"/>
                                </a:solidFill>
                                <a:latin typeface="Cambria Math" panose="02040503050406030204" pitchFamily="18" charset="0"/>
                              </a:rPr>
                            </m:ctrlPr>
                          </m:sSubPr>
                          <m:e>
                            <m:acc>
                              <m:accPr>
                                <m:chr m:val="̃"/>
                                <m:ctrlPr>
                                  <a:rPr lang="pl-PL" i="1" dirty="0" smtClean="0">
                                    <a:solidFill>
                                      <a:schemeClr val="tx1"/>
                                    </a:solidFill>
                                    <a:latin typeface="Cambria Math" panose="02040503050406030204" pitchFamily="18" charset="0"/>
                                  </a:rPr>
                                </m:ctrlPr>
                              </m:accPr>
                              <m:e>
                                <m:r>
                                  <a:rPr lang="pl-PL" i="1" dirty="0">
                                    <a:solidFill>
                                      <a:schemeClr val="tx1"/>
                                    </a:solidFill>
                                    <a:latin typeface="Cambria Math" panose="02040503050406030204" pitchFamily="18" charset="0"/>
                                  </a:rPr>
                                  <m:t>𝐻</m:t>
                                </m:r>
                              </m:e>
                            </m:acc>
                          </m:e>
                          <m:sub>
                            <m:r>
                              <a:rPr lang="pl-PL" b="0" i="1" dirty="0" smtClean="0">
                                <a:solidFill>
                                  <a:schemeClr val="tx1"/>
                                </a:solidFill>
                                <a:latin typeface="Cambria Math" panose="02040503050406030204" pitchFamily="18" charset="0"/>
                              </a:rPr>
                              <m:t>𝑛</m:t>
                            </m:r>
                          </m:sub>
                        </m:sSub>
                        <m:d>
                          <m:dPr>
                            <m:ctrlPr>
                              <a:rPr lang="pl-PL" b="0" i="1" dirty="0" smtClean="0">
                                <a:solidFill>
                                  <a:schemeClr val="tx1"/>
                                </a:solidFill>
                                <a:latin typeface="Cambria Math" panose="02040503050406030204" pitchFamily="18" charset="0"/>
                              </a:rPr>
                            </m:ctrlPr>
                          </m:dPr>
                          <m:e>
                            <m:r>
                              <a:rPr lang="pl-PL" b="0" i="1" dirty="0" smtClean="0">
                                <a:solidFill>
                                  <a:schemeClr val="tx1"/>
                                </a:solidFill>
                                <a:latin typeface="Cambria Math" panose="02040503050406030204" pitchFamily="18" charset="0"/>
                              </a:rPr>
                              <m:t>𝑥</m:t>
                            </m:r>
                          </m:e>
                        </m:d>
                        <m:r>
                          <a:rPr lang="pl-PL" b="0" i="1" dirty="0" smtClean="0">
                            <a:solidFill>
                              <a:schemeClr val="tx1"/>
                            </a:solidFill>
                            <a:latin typeface="Cambria Math" panose="02040503050406030204" pitchFamily="18" charset="0"/>
                          </a:rPr>
                          <m:t>, </m:t>
                        </m:r>
                        <m:r>
                          <a:rPr lang="pl-PL" b="0" i="1" dirty="0" smtClean="0">
                            <a:solidFill>
                              <a:schemeClr val="tx1"/>
                            </a:solidFill>
                            <a:latin typeface="Cambria Math" panose="02040503050406030204" pitchFamily="18" charset="0"/>
                          </a:rPr>
                          <m:t>𝑛</m:t>
                        </m:r>
                        <m:r>
                          <a:rPr lang="pl-PL" b="0" i="1" dirty="0" smtClean="0">
                            <a:solidFill>
                              <a:schemeClr val="tx1"/>
                            </a:solidFill>
                            <a:latin typeface="Cambria Math" panose="02040503050406030204" pitchFamily="18" charset="0"/>
                            <a:ea typeface="Cambria Math" panose="02040503050406030204" pitchFamily="18" charset="0"/>
                          </a:rPr>
                          <m:t>≥1</m:t>
                        </m:r>
                      </m:e>
                    </m:d>
                  </m:oMath>
                </a14:m>
                <a:r>
                  <a:rPr lang="pl-PL" dirty="0">
                    <a:solidFill>
                      <a:schemeClr val="tx1"/>
                    </a:solidFill>
                  </a:rPr>
                  <a:t> definiują </a:t>
                </a:r>
                <a14:m>
                  <m:oMath xmlns:m="http://schemas.openxmlformats.org/officeDocument/2006/math">
                    <m:sSubSup>
                      <m:sSubSupPr>
                        <m:ctrlPr>
                          <a:rPr lang="pl-PL" i="1" smtClean="0">
                            <a:solidFill>
                              <a:schemeClr val="tx1"/>
                            </a:solidFill>
                            <a:latin typeface="Cambria Math" panose="02040503050406030204" pitchFamily="18" charset="0"/>
                          </a:rPr>
                        </m:ctrlPr>
                      </m:sSubSupPr>
                      <m:e>
                        <m:r>
                          <a:rPr lang="pl-PL" i="1" smtClean="0">
                            <a:solidFill>
                              <a:schemeClr val="tx1"/>
                            </a:solidFill>
                            <a:latin typeface="Cambria Math" panose="02040503050406030204" pitchFamily="18" charset="0"/>
                          </a:rPr>
                          <m:t>𝐿</m:t>
                        </m:r>
                      </m:e>
                      <m:sub>
                        <m:sSub>
                          <m:sSubPr>
                            <m:ctrlPr>
                              <a:rPr lang="pl-PL" i="1" smtClean="0">
                                <a:solidFill>
                                  <a:schemeClr val="tx1"/>
                                </a:solidFill>
                                <a:latin typeface="Cambria Math" panose="02040503050406030204" pitchFamily="18" charset="0"/>
                              </a:rPr>
                            </m:ctrlPr>
                          </m:sSubPr>
                          <m:e>
                            <m:r>
                              <a:rPr lang="pl-PL" b="0" i="1" smtClean="0">
                                <a:solidFill>
                                  <a:schemeClr val="tx1"/>
                                </a:solidFill>
                                <a:latin typeface="Cambria Math" panose="02040503050406030204" pitchFamily="18" charset="0"/>
                              </a:rPr>
                              <m:t>𝑤</m:t>
                            </m:r>
                          </m:e>
                          <m:sub>
                            <m:r>
                              <a:rPr lang="pl-PL" i="1" smtClean="0">
                                <a:solidFill>
                                  <a:schemeClr val="tx1"/>
                                </a:solidFill>
                                <a:latin typeface="Cambria Math" panose="02040503050406030204" pitchFamily="18" charset="0"/>
                                <a:ea typeface="Cambria Math" panose="02040503050406030204" pitchFamily="18" charset="0"/>
                              </a:rPr>
                              <m:t>𝛼</m:t>
                            </m:r>
                          </m:sub>
                        </m:sSub>
                      </m:sub>
                      <m:sup>
                        <m:r>
                          <a:rPr lang="pl-PL" i="1" smtClean="0">
                            <a:solidFill>
                              <a:schemeClr val="tx1"/>
                            </a:solidFill>
                            <a:latin typeface="Cambria Math" panose="02040503050406030204" pitchFamily="18" charset="0"/>
                          </a:rPr>
                          <m:t>2</m:t>
                        </m:r>
                      </m:sup>
                    </m:sSubSup>
                    <m:d>
                      <m:dPr>
                        <m:ctrlPr>
                          <a:rPr lang="pl-PL" i="1" smtClean="0">
                            <a:solidFill>
                              <a:schemeClr val="tx1"/>
                            </a:solidFill>
                            <a:latin typeface="Cambria Math" panose="02040503050406030204" pitchFamily="18" charset="0"/>
                          </a:rPr>
                        </m:ctrlPr>
                      </m:dPr>
                      <m:e>
                        <m:r>
                          <a:rPr lang="pl-PL" i="1" smtClean="0">
                            <a:solidFill>
                              <a:schemeClr val="tx1"/>
                            </a:solidFill>
                            <a:latin typeface="Cambria Math" panose="02040503050406030204" pitchFamily="18" charset="0"/>
                          </a:rPr>
                          <m:t>ℝ</m:t>
                        </m:r>
                      </m:e>
                    </m:d>
                  </m:oMath>
                </a14:m>
                <a:r>
                  <a:rPr lang="pl-PL" dirty="0">
                    <a:solidFill>
                      <a:schemeClr val="tx1"/>
                    </a:solidFill>
                  </a:rPr>
                  <a:t>-ortogonalną przestrzeń, dla tego dla każdego </a:t>
                </a:r>
                <a:br>
                  <a:rPr lang="pl-PL" b="0" i="1" dirty="0">
                    <a:solidFill>
                      <a:schemeClr val="tx1"/>
                    </a:solidFill>
                    <a:latin typeface="Cambria Math" panose="02040503050406030204" pitchFamily="18" charset="0"/>
                  </a:rPr>
                </a:br>
                <a14:m>
                  <m:oMath xmlns:m="http://schemas.openxmlformats.org/officeDocument/2006/math">
                    <m:r>
                      <a:rPr lang="pl-PL" b="0" i="1" smtClean="0">
                        <a:solidFill>
                          <a:schemeClr val="tx1"/>
                        </a:solidFill>
                        <a:latin typeface="Cambria Math" panose="02040503050406030204" pitchFamily="18" charset="0"/>
                      </a:rPr>
                      <m:t>𝑦</m:t>
                    </m:r>
                  </m:oMath>
                </a14:m>
                <a:r>
                  <a:rPr lang="pl-PL" dirty="0">
                    <a:solidFill>
                      <a:schemeClr val="tx1"/>
                    </a:solidFill>
                  </a:rPr>
                  <a:t> z tej przestrzeni możemy zapisać</a:t>
                </a:r>
              </a:p>
              <a:p>
                <a:pPr marL="0" indent="0"/>
                <a14:m>
                  <m:oMathPara xmlns:m="http://schemas.openxmlformats.org/officeDocument/2006/math">
                    <m:oMathParaPr>
                      <m:jc m:val="centerGroup"/>
                    </m:oMathParaPr>
                    <m:oMath xmlns:m="http://schemas.openxmlformats.org/officeDocument/2006/math">
                      <m:r>
                        <a:rPr lang="pl-PL" b="0" i="1" smtClean="0">
                          <a:solidFill>
                            <a:schemeClr val="tx1"/>
                          </a:solidFill>
                          <a:latin typeface="Cambria Math" panose="02040503050406030204" pitchFamily="18" charset="0"/>
                        </a:rPr>
                        <m:t>𝑦</m:t>
                      </m:r>
                      <m:d>
                        <m:dPr>
                          <m:ctrlPr>
                            <a:rPr lang="pl-PL" b="0" i="1" smtClean="0">
                              <a:solidFill>
                                <a:schemeClr val="tx1"/>
                              </a:solidFill>
                              <a:latin typeface="Cambria Math" panose="02040503050406030204" pitchFamily="18" charset="0"/>
                            </a:rPr>
                          </m:ctrlPr>
                        </m:dPr>
                        <m:e>
                          <m:r>
                            <a:rPr lang="pl-PL" b="0" i="1" smtClean="0">
                              <a:solidFill>
                                <a:schemeClr val="tx1"/>
                              </a:solidFill>
                              <a:latin typeface="Cambria Math" panose="02040503050406030204" pitchFamily="18" charset="0"/>
                            </a:rPr>
                            <m:t>𝑥</m:t>
                          </m:r>
                        </m:e>
                      </m:d>
                      <m:r>
                        <a:rPr lang="pl-PL" b="0" i="1" smtClean="0">
                          <a:solidFill>
                            <a:schemeClr val="tx1"/>
                          </a:solidFill>
                          <a:latin typeface="Cambria Math" panose="02040503050406030204" pitchFamily="18" charset="0"/>
                        </a:rPr>
                        <m:t>=</m:t>
                      </m:r>
                      <m:nary>
                        <m:naryPr>
                          <m:chr m:val="∑"/>
                          <m:ctrlPr>
                            <a:rPr lang="pl-PL" b="0" i="1" smtClean="0">
                              <a:solidFill>
                                <a:schemeClr val="tx1"/>
                              </a:solidFill>
                              <a:latin typeface="Cambria Math" panose="02040503050406030204" pitchFamily="18" charset="0"/>
                            </a:rPr>
                          </m:ctrlPr>
                        </m:naryPr>
                        <m:sub>
                          <m:r>
                            <m:rPr>
                              <m:brk m:alnAt="23"/>
                            </m:rPr>
                            <a:rPr lang="pl-PL" b="0" i="1" smtClean="0">
                              <a:solidFill>
                                <a:schemeClr val="tx1"/>
                              </a:solidFill>
                              <a:latin typeface="Cambria Math" panose="02040503050406030204" pitchFamily="18" charset="0"/>
                            </a:rPr>
                            <m:t>𝑛</m:t>
                          </m:r>
                          <m:r>
                            <a:rPr lang="pl-PL" b="0" i="1" smtClean="0">
                              <a:solidFill>
                                <a:schemeClr val="tx1"/>
                              </a:solidFill>
                              <a:latin typeface="Cambria Math" panose="02040503050406030204" pitchFamily="18" charset="0"/>
                            </a:rPr>
                            <m:t>=0</m:t>
                          </m:r>
                        </m:sub>
                        <m:sup>
                          <m:r>
                            <a:rPr lang="pl-PL" b="0" i="1" smtClean="0">
                              <a:solidFill>
                                <a:schemeClr val="tx1"/>
                              </a:solidFill>
                              <a:latin typeface="Cambria Math" panose="02040503050406030204" pitchFamily="18" charset="0"/>
                              <a:ea typeface="Cambria Math" panose="02040503050406030204" pitchFamily="18" charset="0"/>
                            </a:rPr>
                            <m:t>∞</m:t>
                          </m:r>
                        </m:sup>
                        <m:e>
                          <m:sSub>
                            <m:sSubPr>
                              <m:ctrlPr>
                                <a:rPr lang="pl-PL" b="0" i="1" smtClean="0">
                                  <a:solidFill>
                                    <a:schemeClr val="tx1"/>
                                  </a:solidFill>
                                  <a:latin typeface="Cambria Math" panose="02040503050406030204" pitchFamily="18" charset="0"/>
                                </a:rPr>
                              </m:ctrlPr>
                            </m:sSubPr>
                            <m:e>
                              <m:acc>
                                <m:accPr>
                                  <m:chr m:val="̂"/>
                                  <m:ctrlPr>
                                    <a:rPr lang="pl-PL" b="0" i="1" smtClean="0">
                                      <a:solidFill>
                                        <a:schemeClr val="tx1"/>
                                      </a:solidFill>
                                      <a:latin typeface="Cambria Math" panose="02040503050406030204" pitchFamily="18" charset="0"/>
                                    </a:rPr>
                                  </m:ctrlPr>
                                </m:accPr>
                                <m:e>
                                  <m:r>
                                    <a:rPr lang="pl-PL" b="0" i="1" smtClean="0">
                                      <a:solidFill>
                                        <a:schemeClr val="tx1"/>
                                      </a:solidFill>
                                      <a:latin typeface="Cambria Math" panose="02040503050406030204" pitchFamily="18" charset="0"/>
                                    </a:rPr>
                                    <m:t>𝑦</m:t>
                                  </m:r>
                                </m:e>
                              </m:acc>
                            </m:e>
                            <m:sub>
                              <m:r>
                                <a:rPr lang="pl-PL" b="0" i="1" smtClean="0">
                                  <a:solidFill>
                                    <a:schemeClr val="tx1"/>
                                  </a:solidFill>
                                  <a:latin typeface="Cambria Math" panose="02040503050406030204" pitchFamily="18" charset="0"/>
                                </a:rPr>
                                <m:t>𝑛</m:t>
                              </m:r>
                            </m:sub>
                          </m:sSub>
                          <m:sSub>
                            <m:sSubPr>
                              <m:ctrlPr>
                                <a:rPr lang="pl-PL" b="0" i="1" smtClean="0">
                                  <a:solidFill>
                                    <a:schemeClr val="tx1"/>
                                  </a:solidFill>
                                  <a:latin typeface="Cambria Math" panose="02040503050406030204" pitchFamily="18" charset="0"/>
                                </a:rPr>
                              </m:ctrlPr>
                            </m:sSubPr>
                            <m:e>
                              <m:acc>
                                <m:accPr>
                                  <m:chr m:val="̃"/>
                                  <m:ctrlPr>
                                    <a:rPr lang="pl-PL" b="0" i="1" smtClean="0">
                                      <a:solidFill>
                                        <a:schemeClr val="tx1"/>
                                      </a:solidFill>
                                      <a:latin typeface="Cambria Math" panose="02040503050406030204" pitchFamily="18" charset="0"/>
                                    </a:rPr>
                                  </m:ctrlPr>
                                </m:accPr>
                                <m:e>
                                  <m:r>
                                    <a:rPr lang="pl-PL" b="0" i="1" smtClean="0">
                                      <a:solidFill>
                                        <a:schemeClr val="tx1"/>
                                      </a:solidFill>
                                      <a:latin typeface="Cambria Math" panose="02040503050406030204" pitchFamily="18" charset="0"/>
                                    </a:rPr>
                                    <m:t>𝐻</m:t>
                                  </m:r>
                                </m:e>
                              </m:acc>
                            </m:e>
                            <m:sub>
                              <m:r>
                                <a:rPr lang="pl-PL" b="0" i="1" smtClean="0">
                                  <a:solidFill>
                                    <a:schemeClr val="tx1"/>
                                  </a:solidFill>
                                  <a:latin typeface="Cambria Math" panose="02040503050406030204" pitchFamily="18" charset="0"/>
                                </a:rPr>
                                <m:t>𝑛</m:t>
                              </m:r>
                            </m:sub>
                          </m:sSub>
                          <m:d>
                            <m:dPr>
                              <m:ctrlPr>
                                <a:rPr lang="pl-PL" b="0" i="1" smtClean="0">
                                  <a:solidFill>
                                    <a:schemeClr val="tx1"/>
                                  </a:solidFill>
                                  <a:latin typeface="Cambria Math" panose="02040503050406030204" pitchFamily="18" charset="0"/>
                                </a:rPr>
                              </m:ctrlPr>
                            </m:dPr>
                            <m:e>
                              <m:r>
                                <a:rPr lang="pl-PL" b="0" i="1" smtClean="0">
                                  <a:solidFill>
                                    <a:schemeClr val="tx1"/>
                                  </a:solidFill>
                                  <a:latin typeface="Cambria Math" panose="02040503050406030204" pitchFamily="18" charset="0"/>
                                </a:rPr>
                                <m:t>𝑥</m:t>
                              </m:r>
                            </m:e>
                          </m:d>
                          <m:r>
                            <a:rPr lang="pl-PL" b="0" i="1" smtClean="0">
                              <a:solidFill>
                                <a:schemeClr val="tx1"/>
                              </a:solidFill>
                              <a:latin typeface="Cambria Math" panose="02040503050406030204" pitchFamily="18" charset="0"/>
                            </a:rPr>
                            <m:t>,</m:t>
                          </m:r>
                        </m:e>
                      </m:nary>
                    </m:oMath>
                  </m:oMathPara>
                </a14:m>
                <a:endParaRPr lang="pl-PL" b="0" dirty="0">
                  <a:solidFill>
                    <a:schemeClr val="tx1"/>
                  </a:solidFill>
                </a:endParaRPr>
              </a:p>
              <a:p>
                <a:pPr marL="0" indent="0"/>
                <a:r>
                  <a:rPr lang="pl-PL" dirty="0">
                    <a:solidFill>
                      <a:schemeClr val="tx1"/>
                    </a:solidFill>
                  </a:rPr>
                  <a:t>ze współczynnikami </a:t>
                </a:r>
                <a14:m>
                  <m:oMath xmlns:m="http://schemas.openxmlformats.org/officeDocument/2006/math">
                    <m:sSub>
                      <m:sSubPr>
                        <m:ctrlPr>
                          <a:rPr lang="pl-PL" b="0" i="1" smtClean="0">
                            <a:solidFill>
                              <a:schemeClr val="tx1"/>
                            </a:solidFill>
                            <a:latin typeface="Cambria Math" panose="02040503050406030204" pitchFamily="18" charset="0"/>
                          </a:rPr>
                        </m:ctrlPr>
                      </m:sSubPr>
                      <m:e>
                        <m:acc>
                          <m:accPr>
                            <m:chr m:val="̂"/>
                            <m:ctrlPr>
                              <a:rPr lang="pl-PL" b="0" i="1" smtClean="0">
                                <a:solidFill>
                                  <a:schemeClr val="tx1"/>
                                </a:solidFill>
                                <a:latin typeface="Cambria Math" panose="02040503050406030204" pitchFamily="18" charset="0"/>
                              </a:rPr>
                            </m:ctrlPr>
                          </m:accPr>
                          <m:e>
                            <m:r>
                              <a:rPr lang="pl-PL" b="0" i="1" smtClean="0">
                                <a:solidFill>
                                  <a:schemeClr val="tx1"/>
                                </a:solidFill>
                                <a:latin typeface="Cambria Math" panose="02040503050406030204" pitchFamily="18" charset="0"/>
                              </a:rPr>
                              <m:t>𝑦</m:t>
                            </m:r>
                          </m:e>
                        </m:acc>
                      </m:e>
                      <m:sub>
                        <m:r>
                          <a:rPr lang="pl-PL" b="0" i="1" smtClean="0">
                            <a:solidFill>
                              <a:schemeClr val="tx1"/>
                            </a:solidFill>
                            <a:latin typeface="Cambria Math" panose="02040503050406030204" pitchFamily="18" charset="0"/>
                          </a:rPr>
                          <m:t>𝑛</m:t>
                        </m:r>
                      </m:sub>
                    </m:sSub>
                  </m:oMath>
                </a14:m>
                <a:r>
                  <a:rPr lang="pl-PL" dirty="0">
                    <a:solidFill>
                      <a:schemeClr val="tx1"/>
                    </a:solidFill>
                  </a:rPr>
                  <a:t> zadanymi wzorem</a:t>
                </a:r>
              </a:p>
              <a:p>
                <a:pPr marL="0" indent="0"/>
                <a14:m>
                  <m:oMathPara xmlns:m="http://schemas.openxmlformats.org/officeDocument/2006/math">
                    <m:oMathParaPr>
                      <m:jc m:val="centerGroup"/>
                    </m:oMathParaPr>
                    <m:oMath xmlns:m="http://schemas.openxmlformats.org/officeDocument/2006/math">
                      <m:sSub>
                        <m:sSubPr>
                          <m:ctrlPr>
                            <a:rPr lang="pl-PL" i="1">
                              <a:solidFill>
                                <a:schemeClr val="tx1"/>
                              </a:solidFill>
                              <a:latin typeface="Cambria Math" panose="02040503050406030204" pitchFamily="18" charset="0"/>
                            </a:rPr>
                          </m:ctrlPr>
                        </m:sSubPr>
                        <m:e>
                          <m:acc>
                            <m:accPr>
                              <m:chr m:val="̂"/>
                              <m:ctrlPr>
                                <a:rPr lang="pl-PL" i="1">
                                  <a:solidFill>
                                    <a:schemeClr val="tx1"/>
                                  </a:solidFill>
                                  <a:latin typeface="Cambria Math" panose="02040503050406030204" pitchFamily="18" charset="0"/>
                                </a:rPr>
                              </m:ctrlPr>
                            </m:accPr>
                            <m:e>
                              <m:r>
                                <a:rPr lang="pl-PL" i="1">
                                  <a:solidFill>
                                    <a:schemeClr val="tx1"/>
                                  </a:solidFill>
                                  <a:latin typeface="Cambria Math" panose="02040503050406030204" pitchFamily="18" charset="0"/>
                                </a:rPr>
                                <m:t>𝑦</m:t>
                              </m:r>
                            </m:e>
                          </m:acc>
                        </m:e>
                        <m:sub>
                          <m:r>
                            <a:rPr lang="pl-PL" i="1">
                              <a:solidFill>
                                <a:schemeClr val="tx1"/>
                              </a:solidFill>
                              <a:latin typeface="Cambria Math" panose="02040503050406030204" pitchFamily="18" charset="0"/>
                            </a:rPr>
                            <m:t>𝑛</m:t>
                          </m:r>
                        </m:sub>
                      </m:sSub>
                      <m:r>
                        <a:rPr lang="pl-PL" b="0" i="1" smtClean="0">
                          <a:solidFill>
                            <a:schemeClr val="tx1"/>
                          </a:solidFill>
                          <a:latin typeface="Cambria Math" panose="02040503050406030204" pitchFamily="18" charset="0"/>
                        </a:rPr>
                        <m:t>=</m:t>
                      </m:r>
                      <m:nary>
                        <m:naryPr>
                          <m:ctrlPr>
                            <a:rPr lang="pl-PL" b="0" i="1" smtClean="0">
                              <a:solidFill>
                                <a:schemeClr val="tx1"/>
                              </a:solidFill>
                              <a:latin typeface="Cambria Math" panose="02040503050406030204" pitchFamily="18" charset="0"/>
                            </a:rPr>
                          </m:ctrlPr>
                        </m:naryPr>
                        <m:sub>
                          <m:r>
                            <a:rPr lang="pl-PL" b="0" i="1" smtClean="0">
                              <a:solidFill>
                                <a:schemeClr val="tx1"/>
                              </a:solidFill>
                              <a:latin typeface="Cambria Math" panose="02040503050406030204" pitchFamily="18" charset="0"/>
                            </a:rPr>
                            <m:t>ℝ</m:t>
                          </m:r>
                        </m:sub>
                        <m:sup/>
                        <m:e>
                          <m:r>
                            <a:rPr lang="pl-PL" b="0" i="1" smtClean="0">
                              <a:solidFill>
                                <a:schemeClr val="tx1"/>
                              </a:solidFill>
                              <a:latin typeface="Cambria Math" panose="02040503050406030204" pitchFamily="18" charset="0"/>
                            </a:rPr>
                            <m:t>𝑦</m:t>
                          </m:r>
                          <m:d>
                            <m:dPr>
                              <m:ctrlPr>
                                <a:rPr lang="pl-PL" b="0" i="1" smtClean="0">
                                  <a:solidFill>
                                    <a:schemeClr val="tx1"/>
                                  </a:solidFill>
                                  <a:latin typeface="Cambria Math" panose="02040503050406030204" pitchFamily="18" charset="0"/>
                                </a:rPr>
                              </m:ctrlPr>
                            </m:dPr>
                            <m:e>
                              <m:r>
                                <a:rPr lang="pl-PL" b="0" i="1" smtClean="0">
                                  <a:solidFill>
                                    <a:schemeClr val="tx1"/>
                                  </a:solidFill>
                                  <a:latin typeface="Cambria Math" panose="02040503050406030204" pitchFamily="18" charset="0"/>
                                </a:rPr>
                                <m:t>𝑥</m:t>
                              </m:r>
                            </m:e>
                          </m:d>
                        </m:e>
                      </m:nary>
                      <m:sSub>
                        <m:sSubPr>
                          <m:ctrlPr>
                            <a:rPr lang="pl-PL" i="1">
                              <a:solidFill>
                                <a:schemeClr val="tx1"/>
                              </a:solidFill>
                              <a:latin typeface="Cambria Math" panose="02040503050406030204" pitchFamily="18" charset="0"/>
                            </a:rPr>
                          </m:ctrlPr>
                        </m:sSubPr>
                        <m:e>
                          <m:acc>
                            <m:accPr>
                              <m:chr m:val="̃"/>
                              <m:ctrlPr>
                                <a:rPr lang="pl-PL" i="1">
                                  <a:solidFill>
                                    <a:schemeClr val="tx1"/>
                                  </a:solidFill>
                                  <a:latin typeface="Cambria Math" panose="02040503050406030204" pitchFamily="18" charset="0"/>
                                </a:rPr>
                              </m:ctrlPr>
                            </m:accPr>
                            <m:e>
                              <m:r>
                                <a:rPr lang="pl-PL" i="1">
                                  <a:solidFill>
                                    <a:schemeClr val="tx1"/>
                                  </a:solidFill>
                                  <a:latin typeface="Cambria Math" panose="02040503050406030204" pitchFamily="18" charset="0"/>
                                </a:rPr>
                                <m:t>𝐻</m:t>
                              </m:r>
                            </m:e>
                          </m:acc>
                        </m:e>
                        <m:sub>
                          <m:r>
                            <a:rPr lang="pl-PL" i="1">
                              <a:solidFill>
                                <a:schemeClr val="tx1"/>
                              </a:solidFill>
                              <a:latin typeface="Cambria Math" panose="02040503050406030204" pitchFamily="18" charset="0"/>
                            </a:rPr>
                            <m:t>𝑛</m:t>
                          </m:r>
                        </m:sub>
                      </m:sSub>
                      <m:d>
                        <m:dPr>
                          <m:ctrlPr>
                            <a:rPr lang="pl-PL" i="1">
                              <a:solidFill>
                                <a:schemeClr val="tx1"/>
                              </a:solidFill>
                              <a:latin typeface="Cambria Math" panose="02040503050406030204" pitchFamily="18" charset="0"/>
                            </a:rPr>
                          </m:ctrlPr>
                        </m:dPr>
                        <m:e>
                          <m:r>
                            <a:rPr lang="pl-PL" i="1">
                              <a:solidFill>
                                <a:schemeClr val="tx1"/>
                              </a:solidFill>
                              <a:latin typeface="Cambria Math" panose="02040503050406030204" pitchFamily="18" charset="0"/>
                            </a:rPr>
                            <m:t>𝑥</m:t>
                          </m:r>
                        </m:e>
                      </m:d>
                      <m:sSub>
                        <m:sSubPr>
                          <m:ctrlPr>
                            <a:rPr lang="pl-PL" b="0" i="1" smtClean="0">
                              <a:solidFill>
                                <a:schemeClr val="tx1"/>
                              </a:solidFill>
                              <a:latin typeface="Cambria Math" panose="02040503050406030204" pitchFamily="18" charset="0"/>
                            </a:rPr>
                          </m:ctrlPr>
                        </m:sSubPr>
                        <m:e>
                          <m:r>
                            <a:rPr lang="pl-PL" b="0" i="1" smtClean="0">
                              <a:solidFill>
                                <a:schemeClr val="tx1"/>
                              </a:solidFill>
                              <a:latin typeface="Cambria Math" panose="02040503050406030204" pitchFamily="18" charset="0"/>
                            </a:rPr>
                            <m:t>𝑤</m:t>
                          </m:r>
                        </m:e>
                        <m:sub>
                          <m:r>
                            <a:rPr lang="pl-PL" b="0" i="1" smtClean="0">
                              <a:solidFill>
                                <a:schemeClr val="tx1"/>
                              </a:solidFill>
                              <a:latin typeface="Cambria Math" panose="02040503050406030204" pitchFamily="18" charset="0"/>
                              <a:ea typeface="Cambria Math" panose="02040503050406030204" pitchFamily="18" charset="0"/>
                            </a:rPr>
                            <m:t>𝛼</m:t>
                          </m:r>
                        </m:sub>
                      </m:sSub>
                      <m:d>
                        <m:dPr>
                          <m:ctrlPr>
                            <a:rPr lang="pl-PL" b="0" i="1" smtClean="0">
                              <a:solidFill>
                                <a:schemeClr val="tx1"/>
                              </a:solidFill>
                              <a:latin typeface="Cambria Math" panose="02040503050406030204" pitchFamily="18" charset="0"/>
                            </a:rPr>
                          </m:ctrlPr>
                        </m:dPr>
                        <m:e>
                          <m:r>
                            <a:rPr lang="pl-PL" b="0" i="1" smtClean="0">
                              <a:solidFill>
                                <a:schemeClr val="tx1"/>
                              </a:solidFill>
                              <a:latin typeface="Cambria Math" panose="02040503050406030204" pitchFamily="18" charset="0"/>
                            </a:rPr>
                            <m:t>𝑥</m:t>
                          </m:r>
                        </m:e>
                      </m:d>
                      <m:r>
                        <a:rPr lang="pl-PL" b="0" i="1" smtClean="0">
                          <a:solidFill>
                            <a:schemeClr val="tx1"/>
                          </a:solidFill>
                          <a:latin typeface="Cambria Math" panose="02040503050406030204" pitchFamily="18" charset="0"/>
                        </a:rPr>
                        <m:t> </m:t>
                      </m:r>
                      <m:r>
                        <a:rPr lang="pl-PL" b="0" i="1" smtClean="0">
                          <a:solidFill>
                            <a:schemeClr val="tx1"/>
                          </a:solidFill>
                          <a:latin typeface="Cambria Math" panose="02040503050406030204" pitchFamily="18" charset="0"/>
                        </a:rPr>
                        <m:t>𝑑𝑥</m:t>
                      </m:r>
                      <m:r>
                        <a:rPr lang="pl-PL" b="0" i="1" smtClean="0">
                          <a:solidFill>
                            <a:schemeClr val="tx1"/>
                          </a:solidFill>
                          <a:latin typeface="Cambria Math" panose="02040503050406030204" pitchFamily="18" charset="0"/>
                        </a:rPr>
                        <m:t>,  </m:t>
                      </m:r>
                      <m:r>
                        <a:rPr lang="pl-PL" b="0" i="1" smtClean="0">
                          <a:solidFill>
                            <a:schemeClr val="tx1"/>
                          </a:solidFill>
                          <a:latin typeface="Cambria Math" panose="02040503050406030204" pitchFamily="18" charset="0"/>
                        </a:rPr>
                        <m:t>𝑛</m:t>
                      </m:r>
                      <m:r>
                        <a:rPr lang="pl-PL" b="0" i="1" smtClean="0">
                          <a:solidFill>
                            <a:schemeClr val="tx1"/>
                          </a:solidFill>
                          <a:latin typeface="Cambria Math" panose="02040503050406030204" pitchFamily="18" charset="0"/>
                          <a:ea typeface="Cambria Math" panose="02040503050406030204" pitchFamily="18" charset="0"/>
                        </a:rPr>
                        <m:t>≥0.</m:t>
                      </m:r>
                    </m:oMath>
                  </m:oMathPara>
                </a14:m>
                <a:endParaRPr lang="pl-PL" dirty="0">
                  <a:solidFill>
                    <a:schemeClr val="tx1"/>
                  </a:solidFill>
                </a:endParaRPr>
              </a:p>
              <a:p>
                <a:pPr marL="0" indent="0"/>
                <a:r>
                  <a:rPr lang="pl-PL" dirty="0">
                    <a:solidFill>
                      <a:schemeClr val="tx1"/>
                    </a:solidFill>
                  </a:rPr>
                  <a:t>Użyjemy tego do przybliżenia warunku początkowego.</a:t>
                </a:r>
              </a:p>
            </p:txBody>
          </p:sp>
        </mc:Choice>
        <mc:Fallback xmlns="">
          <p:sp>
            <p:nvSpPr>
              <p:cNvPr id="3" name="Content Placeholder 2">
                <a:extLst>
                  <a:ext uri="{FF2B5EF4-FFF2-40B4-BE49-F238E27FC236}">
                    <a16:creationId xmlns:a16="http://schemas.microsoft.com/office/drawing/2014/main" id="{D3B60D6F-4D0F-4D33-B2A7-159C8583FF00}"/>
                  </a:ext>
                </a:extLst>
              </p:cNvPr>
              <p:cNvSpPr>
                <a:spLocks noGrp="1" noRot="1" noChangeAspect="1" noMove="1" noResize="1" noEditPoints="1" noAdjustHandles="1" noChangeArrowheads="1" noChangeShapeType="1" noTextEdit="1"/>
              </p:cNvSpPr>
              <p:nvPr>
                <p:ph idx="1"/>
              </p:nvPr>
            </p:nvSpPr>
            <p:spPr>
              <a:xfrm>
                <a:off x="550862" y="1867206"/>
                <a:ext cx="6615047" cy="4179348"/>
              </a:xfrm>
              <a:blipFill>
                <a:blip r:embed="rId2"/>
                <a:stretch>
                  <a:fillRect l="-2302" t="-1166" b="-1603"/>
                </a:stretch>
              </a:blipFill>
            </p:spPr>
            <p:txBody>
              <a:bodyPr/>
              <a:lstStyle/>
              <a:p>
                <a:r>
                  <a:rPr lang="en-US">
                    <a:noFill/>
                  </a:rPr>
                  <a:t> </a:t>
                </a:r>
              </a:p>
            </p:txBody>
          </p:sp>
        </mc:Fallback>
      </mc:AlternateContent>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a:lstStyle/>
          <a:p>
            <a:r>
              <a:rPr lang="en-US" dirty="0"/>
              <a:t>1-3.12.2023</a:t>
            </a:r>
          </a:p>
        </p:txBody>
      </p:sp>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a:lstStyle/>
          <a:p>
            <a:r>
              <a:rPr lang="pl-PL" b="0" i="0" dirty="0">
                <a:solidFill>
                  <a:srgbClr val="7A7A7A"/>
                </a:solidFill>
                <a:effectLst/>
              </a:rPr>
              <a:t>X Ogólnopolska Matematyczna Konferencja Studentów "</a:t>
            </a:r>
            <a:r>
              <a:rPr lang="pl-PL" b="0" i="0" dirty="0" err="1">
                <a:solidFill>
                  <a:srgbClr val="7A7A7A"/>
                </a:solidFill>
                <a:effectLst/>
              </a:rPr>
              <a:t>OMatKo</a:t>
            </a:r>
            <a:r>
              <a:rPr lang="pl-PL" b="0" i="0" dirty="0">
                <a:solidFill>
                  <a:srgbClr val="7A7A7A"/>
                </a:solidFill>
                <a:effectLst/>
              </a:rPr>
              <a:t>!!!"</a:t>
            </a:r>
            <a:endParaRPr lang="en-US" dirty="0"/>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13</a:t>
            </a:fld>
            <a:endParaRPr lang="en-US"/>
          </a:p>
        </p:txBody>
      </p:sp>
      <p:pic>
        <p:nvPicPr>
          <p:cNvPr id="26" name="Symbol zastępczy obrazu 25" descr="Obraz zawierający obraz, Wielobarwność, sztuka, rysowanie&#10;&#10;Opis wygenerowany automatycznie">
            <a:extLst>
              <a:ext uri="{FF2B5EF4-FFF2-40B4-BE49-F238E27FC236}">
                <a16:creationId xmlns:a16="http://schemas.microsoft.com/office/drawing/2014/main" id="{7457B375-1F5C-2AF1-98AC-699A81A9C50D}"/>
              </a:ext>
            </a:extLst>
          </p:cNvPr>
          <p:cNvPicPr>
            <a:picLocks noGrp="1" noChangeAspect="1"/>
          </p:cNvPicPr>
          <p:nvPr>
            <p:ph type="pic" sz="quarter" idx="13"/>
          </p:nvPr>
        </p:nvPicPr>
        <p:blipFill>
          <a:blip r:embed="rId3"/>
          <a:srcRect t="23" b="23"/>
          <a:stretch>
            <a:fillRect/>
          </a:stretch>
        </p:blipFill>
        <p:spPr>
          <a:xfrm>
            <a:off x="7346442" y="2737955"/>
            <a:ext cx="3448558" cy="3448558"/>
          </a:xfrm>
        </p:spPr>
      </p:pic>
      <p:pic>
        <p:nvPicPr>
          <p:cNvPr id="32" name="Symbol zastępczy obrazu 31" descr="Obraz zawierający Ludzka twarz, obraz, okulary, rysowanie&#10;&#10;Opis wygenerowany automatycznie">
            <a:extLst>
              <a:ext uri="{FF2B5EF4-FFF2-40B4-BE49-F238E27FC236}">
                <a16:creationId xmlns:a16="http://schemas.microsoft.com/office/drawing/2014/main" id="{1DEC68B1-F753-A8DF-0662-0C585248CB0A}"/>
              </a:ext>
            </a:extLst>
          </p:cNvPr>
          <p:cNvPicPr>
            <a:picLocks noGrp="1" noChangeAspect="1"/>
          </p:cNvPicPr>
          <p:nvPr>
            <p:ph type="pic" sz="quarter" idx="14"/>
          </p:nvPr>
        </p:nvPicPr>
        <p:blipFill>
          <a:blip r:embed="rId4"/>
          <a:srcRect/>
          <a:stretch>
            <a:fillRect/>
          </a:stretch>
        </p:blipFill>
        <p:spPr>
          <a:xfrm>
            <a:off x="9478412" y="474180"/>
            <a:ext cx="2263776" cy="2263776"/>
          </a:xfrm>
        </p:spPr>
      </p:pic>
    </p:spTree>
    <p:extLst>
      <p:ext uri="{BB962C8B-B14F-4D97-AF65-F5344CB8AC3E}">
        <p14:creationId xmlns:p14="http://schemas.microsoft.com/office/powerpoint/2010/main" val="1951642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959824"/>
            <a:ext cx="6615046" cy="728080"/>
          </a:xfrm>
        </p:spPr>
        <p:txBody>
          <a:bodyPr/>
          <a:lstStyle/>
          <a:p>
            <a:r>
              <a:rPr lang="pl-PL" sz="4000" dirty="0"/>
              <a:t>Kwadratura Gaussa-</a:t>
            </a:r>
            <a:r>
              <a:rPr lang="pl-PL" sz="4000" dirty="0" err="1"/>
              <a:t>Hermite’a</a:t>
            </a:r>
            <a:endParaRPr lang="en-US" sz="4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1689925"/>
                <a:ext cx="6615047" cy="4155771"/>
              </a:xfrm>
            </p:spPr>
            <p:txBody>
              <a:bodyPr/>
              <a:lstStyle/>
              <a:p>
                <a:pPr marL="0" indent="0"/>
                <a:r>
                  <a:rPr lang="pl-PL" dirty="0">
                    <a:solidFill>
                      <a:schemeClr val="tx1"/>
                    </a:solidFill>
                  </a:rPr>
                  <a:t>Całki, które musimy policzyć, aby uzyskać współczynniki </a:t>
                </a:r>
                <a14:m>
                  <m:oMath xmlns:m="http://schemas.openxmlformats.org/officeDocument/2006/math">
                    <m:sSub>
                      <m:sSubPr>
                        <m:ctrlPr>
                          <a:rPr lang="pl-PL" i="1" smtClean="0">
                            <a:solidFill>
                              <a:schemeClr val="tx1"/>
                            </a:solidFill>
                            <a:latin typeface="Cambria Math" panose="02040503050406030204" pitchFamily="18" charset="0"/>
                          </a:rPr>
                        </m:ctrlPr>
                      </m:sSubPr>
                      <m:e>
                        <m:acc>
                          <m:accPr>
                            <m:chr m:val="̂"/>
                            <m:ctrlPr>
                              <a:rPr lang="pl-PL" i="1">
                                <a:solidFill>
                                  <a:schemeClr val="tx1"/>
                                </a:solidFill>
                                <a:latin typeface="Cambria Math" panose="02040503050406030204" pitchFamily="18" charset="0"/>
                              </a:rPr>
                            </m:ctrlPr>
                          </m:accPr>
                          <m:e>
                            <m:r>
                              <a:rPr lang="pl-PL" i="1">
                                <a:solidFill>
                                  <a:schemeClr val="tx1"/>
                                </a:solidFill>
                                <a:latin typeface="Cambria Math" panose="02040503050406030204" pitchFamily="18" charset="0"/>
                              </a:rPr>
                              <m:t>𝑦</m:t>
                            </m:r>
                          </m:e>
                        </m:acc>
                      </m:e>
                      <m:sub>
                        <m:r>
                          <a:rPr lang="pl-PL" i="1">
                            <a:solidFill>
                              <a:schemeClr val="tx1"/>
                            </a:solidFill>
                            <a:latin typeface="Cambria Math" panose="02040503050406030204" pitchFamily="18" charset="0"/>
                          </a:rPr>
                          <m:t>𝑛</m:t>
                        </m:r>
                      </m:sub>
                    </m:sSub>
                  </m:oMath>
                </a14:m>
                <a:r>
                  <a:rPr lang="pl-PL" dirty="0">
                    <a:solidFill>
                      <a:schemeClr val="tx1"/>
                    </a:solidFill>
                  </a:rPr>
                  <a:t> nie zawsze są proste! Dlatego je również przybliżymy przy pomocy kwadratury Gaussa-</a:t>
                </a:r>
                <a:r>
                  <a:rPr lang="pl-PL" dirty="0" err="1">
                    <a:solidFill>
                      <a:schemeClr val="tx1"/>
                    </a:solidFill>
                  </a:rPr>
                  <a:t>Hermite’a</a:t>
                </a:r>
                <a:r>
                  <a:rPr lang="pl-PL" dirty="0">
                    <a:solidFill>
                      <a:schemeClr val="tx1"/>
                    </a:solidFill>
                  </a:rPr>
                  <a:t>.</a:t>
                </a:r>
              </a:p>
              <a:p>
                <a:pPr marL="0" indent="0"/>
                <a14:m>
                  <m:oMathPara xmlns:m="http://schemas.openxmlformats.org/officeDocument/2006/math">
                    <m:oMathParaPr>
                      <m:jc m:val="centerGroup"/>
                    </m:oMathParaPr>
                    <m:oMath xmlns:m="http://schemas.openxmlformats.org/officeDocument/2006/math">
                      <m:nary>
                        <m:naryPr>
                          <m:ctrlPr>
                            <a:rPr lang="pl-PL" i="1" smtClean="0">
                              <a:solidFill>
                                <a:schemeClr val="tx1"/>
                              </a:solidFill>
                              <a:latin typeface="Cambria Math" panose="02040503050406030204" pitchFamily="18" charset="0"/>
                            </a:rPr>
                          </m:ctrlPr>
                        </m:naryPr>
                        <m:sub>
                          <m:r>
                            <a:rPr lang="pl-PL" i="1" smtClean="0">
                              <a:solidFill>
                                <a:schemeClr val="tx1"/>
                              </a:solidFill>
                              <a:latin typeface="Cambria Math" panose="02040503050406030204" pitchFamily="18" charset="0"/>
                            </a:rPr>
                            <m:t>ℝ</m:t>
                          </m:r>
                        </m:sub>
                        <m:sup/>
                        <m:e>
                          <m:sSup>
                            <m:sSupPr>
                              <m:ctrlPr>
                                <a:rPr lang="pl-PL" i="1" smtClean="0">
                                  <a:solidFill>
                                    <a:schemeClr val="tx1"/>
                                  </a:solidFill>
                                  <a:latin typeface="Cambria Math" panose="02040503050406030204" pitchFamily="18" charset="0"/>
                                </a:rPr>
                              </m:ctrlPr>
                            </m:sSupPr>
                            <m:e>
                              <m:r>
                                <a:rPr lang="pl-PL" b="0" i="1" smtClean="0">
                                  <a:solidFill>
                                    <a:schemeClr val="tx1"/>
                                  </a:solidFill>
                                  <a:latin typeface="Cambria Math" panose="02040503050406030204" pitchFamily="18" charset="0"/>
                                </a:rPr>
                                <m:t>𝑒</m:t>
                              </m:r>
                            </m:e>
                            <m:sup>
                              <m:sSup>
                                <m:sSupPr>
                                  <m:ctrlPr>
                                    <a:rPr lang="pl-PL" b="0" i="1" smtClean="0">
                                      <a:solidFill>
                                        <a:schemeClr val="tx1"/>
                                      </a:solidFill>
                                      <a:latin typeface="Cambria Math" panose="02040503050406030204" pitchFamily="18" charset="0"/>
                                    </a:rPr>
                                  </m:ctrlPr>
                                </m:sSupPr>
                                <m:e>
                                  <m:r>
                                    <a:rPr lang="pl-PL" b="0" i="1" smtClean="0">
                                      <a:solidFill>
                                        <a:schemeClr val="tx1"/>
                                      </a:solidFill>
                                      <a:latin typeface="Cambria Math" panose="02040503050406030204" pitchFamily="18" charset="0"/>
                                    </a:rPr>
                                    <m:t>−</m:t>
                                  </m:r>
                                  <m:r>
                                    <a:rPr lang="pl-PL" b="0" i="1" smtClean="0">
                                      <a:solidFill>
                                        <a:schemeClr val="tx1"/>
                                      </a:solidFill>
                                      <a:latin typeface="Cambria Math" panose="02040503050406030204" pitchFamily="18" charset="0"/>
                                    </a:rPr>
                                    <m:t>𝑥</m:t>
                                  </m:r>
                                </m:e>
                                <m:sup>
                                  <m:r>
                                    <a:rPr lang="pl-PL" b="0" i="1" smtClean="0">
                                      <a:solidFill>
                                        <a:schemeClr val="tx1"/>
                                      </a:solidFill>
                                      <a:latin typeface="Cambria Math" panose="02040503050406030204" pitchFamily="18" charset="0"/>
                                    </a:rPr>
                                    <m:t>2</m:t>
                                  </m:r>
                                </m:sup>
                              </m:sSup>
                            </m:sup>
                          </m:sSup>
                          <m:r>
                            <a:rPr lang="pl-PL" b="0" i="1" smtClean="0">
                              <a:solidFill>
                                <a:schemeClr val="tx1"/>
                              </a:solidFill>
                              <a:latin typeface="Cambria Math" panose="02040503050406030204" pitchFamily="18" charset="0"/>
                            </a:rPr>
                            <m:t>𝑓</m:t>
                          </m:r>
                          <m:d>
                            <m:dPr>
                              <m:ctrlPr>
                                <a:rPr lang="pl-PL" b="0" i="1" smtClean="0">
                                  <a:solidFill>
                                    <a:schemeClr val="tx1"/>
                                  </a:solidFill>
                                  <a:latin typeface="Cambria Math" panose="02040503050406030204" pitchFamily="18" charset="0"/>
                                </a:rPr>
                              </m:ctrlPr>
                            </m:dPr>
                            <m:e>
                              <m:r>
                                <a:rPr lang="pl-PL" b="0" i="1" smtClean="0">
                                  <a:solidFill>
                                    <a:schemeClr val="tx1"/>
                                  </a:solidFill>
                                  <a:latin typeface="Cambria Math" panose="02040503050406030204" pitchFamily="18" charset="0"/>
                                </a:rPr>
                                <m:t>𝑥</m:t>
                              </m:r>
                            </m:e>
                          </m:d>
                          <m:r>
                            <a:rPr lang="pl-PL" b="0" i="1" smtClean="0">
                              <a:solidFill>
                                <a:schemeClr val="tx1"/>
                              </a:solidFill>
                              <a:latin typeface="Cambria Math" panose="02040503050406030204" pitchFamily="18" charset="0"/>
                            </a:rPr>
                            <m:t> </m:t>
                          </m:r>
                          <m:r>
                            <a:rPr lang="pl-PL" b="0" i="1" smtClean="0">
                              <a:solidFill>
                                <a:schemeClr val="tx1"/>
                              </a:solidFill>
                              <a:latin typeface="Cambria Math" panose="02040503050406030204" pitchFamily="18" charset="0"/>
                            </a:rPr>
                            <m:t>𝑑𝑥</m:t>
                          </m:r>
                        </m:e>
                      </m:nary>
                      <m:r>
                        <a:rPr lang="pl-PL" i="1" smtClean="0">
                          <a:solidFill>
                            <a:schemeClr val="tx1"/>
                          </a:solidFill>
                          <a:latin typeface="Cambria Math" panose="02040503050406030204" pitchFamily="18" charset="0"/>
                          <a:ea typeface="Cambria Math" panose="02040503050406030204" pitchFamily="18" charset="0"/>
                        </a:rPr>
                        <m:t>≈</m:t>
                      </m:r>
                      <m:nary>
                        <m:naryPr>
                          <m:chr m:val="∑"/>
                          <m:ctrlPr>
                            <a:rPr lang="pl-PL" i="1" smtClean="0">
                              <a:solidFill>
                                <a:schemeClr val="tx1"/>
                              </a:solidFill>
                              <a:latin typeface="Cambria Math" panose="02040503050406030204" pitchFamily="18" charset="0"/>
                              <a:ea typeface="Cambria Math" panose="02040503050406030204" pitchFamily="18" charset="0"/>
                            </a:rPr>
                          </m:ctrlPr>
                        </m:naryPr>
                        <m:sub>
                          <m:r>
                            <m:rPr>
                              <m:brk m:alnAt="23"/>
                            </m:rPr>
                            <a:rPr lang="pl-PL" b="0" i="1" smtClean="0">
                              <a:solidFill>
                                <a:schemeClr val="tx1"/>
                              </a:solidFill>
                              <a:latin typeface="Cambria Math" panose="02040503050406030204" pitchFamily="18" charset="0"/>
                              <a:ea typeface="Cambria Math" panose="02040503050406030204" pitchFamily="18" charset="0"/>
                            </a:rPr>
                            <m:t>𝑖</m:t>
                          </m:r>
                          <m:r>
                            <a:rPr lang="pl-PL" b="0" i="1" smtClean="0">
                              <a:solidFill>
                                <a:schemeClr val="tx1"/>
                              </a:solidFill>
                              <a:latin typeface="Cambria Math" panose="02040503050406030204" pitchFamily="18" charset="0"/>
                              <a:ea typeface="Cambria Math" panose="02040503050406030204" pitchFamily="18" charset="0"/>
                            </a:rPr>
                            <m:t>=1</m:t>
                          </m:r>
                        </m:sub>
                        <m:sup>
                          <m:r>
                            <a:rPr lang="pl-PL" b="0" i="1" smtClean="0">
                              <a:solidFill>
                                <a:schemeClr val="tx1"/>
                              </a:solidFill>
                              <a:latin typeface="Cambria Math" panose="02040503050406030204" pitchFamily="18" charset="0"/>
                              <a:ea typeface="Cambria Math" panose="02040503050406030204" pitchFamily="18" charset="0"/>
                            </a:rPr>
                            <m:t>𝑛</m:t>
                          </m:r>
                        </m:sup>
                        <m:e>
                          <m:sSub>
                            <m:sSubPr>
                              <m:ctrlPr>
                                <a:rPr lang="pl-PL" b="0" i="1" smtClean="0">
                                  <a:solidFill>
                                    <a:schemeClr val="tx1"/>
                                  </a:solidFill>
                                  <a:latin typeface="Cambria Math" panose="02040503050406030204" pitchFamily="18" charset="0"/>
                                  <a:ea typeface="Cambria Math" panose="02040503050406030204" pitchFamily="18" charset="0"/>
                                </a:rPr>
                              </m:ctrlPr>
                            </m:sSubPr>
                            <m:e>
                              <m:r>
                                <a:rPr lang="pl-PL" b="0" i="1" smtClean="0">
                                  <a:solidFill>
                                    <a:schemeClr val="tx1"/>
                                  </a:solidFill>
                                  <a:latin typeface="Cambria Math" panose="02040503050406030204" pitchFamily="18" charset="0"/>
                                  <a:ea typeface="Cambria Math" panose="02040503050406030204" pitchFamily="18" charset="0"/>
                                </a:rPr>
                                <m:t>𝑤</m:t>
                              </m:r>
                            </m:e>
                            <m:sub>
                              <m:r>
                                <a:rPr lang="pl-PL" b="0" i="1" smtClean="0">
                                  <a:solidFill>
                                    <a:schemeClr val="tx1"/>
                                  </a:solidFill>
                                  <a:latin typeface="Cambria Math" panose="02040503050406030204" pitchFamily="18" charset="0"/>
                                  <a:ea typeface="Cambria Math" panose="02040503050406030204" pitchFamily="18" charset="0"/>
                                </a:rPr>
                                <m:t>𝑖</m:t>
                              </m:r>
                            </m:sub>
                          </m:sSub>
                          <m:r>
                            <a:rPr lang="pl-PL" b="0" i="1" smtClean="0">
                              <a:solidFill>
                                <a:schemeClr val="tx1"/>
                              </a:solidFill>
                              <a:latin typeface="Cambria Math" panose="02040503050406030204" pitchFamily="18" charset="0"/>
                              <a:ea typeface="Cambria Math" panose="02040503050406030204" pitchFamily="18" charset="0"/>
                            </a:rPr>
                            <m:t>𝑓</m:t>
                          </m:r>
                          <m:d>
                            <m:dPr>
                              <m:ctrlPr>
                                <a:rPr lang="pl-PL" b="0" i="1" smtClean="0">
                                  <a:solidFill>
                                    <a:schemeClr val="tx1"/>
                                  </a:solidFill>
                                  <a:latin typeface="Cambria Math" panose="02040503050406030204" pitchFamily="18" charset="0"/>
                                  <a:ea typeface="Cambria Math" panose="02040503050406030204" pitchFamily="18" charset="0"/>
                                </a:rPr>
                              </m:ctrlPr>
                            </m:dPr>
                            <m:e>
                              <m:sSub>
                                <m:sSubPr>
                                  <m:ctrlPr>
                                    <a:rPr lang="pl-PL" b="0" i="1" smtClean="0">
                                      <a:solidFill>
                                        <a:schemeClr val="tx1"/>
                                      </a:solidFill>
                                      <a:latin typeface="Cambria Math" panose="02040503050406030204" pitchFamily="18" charset="0"/>
                                      <a:ea typeface="Cambria Math" panose="02040503050406030204" pitchFamily="18" charset="0"/>
                                    </a:rPr>
                                  </m:ctrlPr>
                                </m:sSubPr>
                                <m:e>
                                  <m:r>
                                    <a:rPr lang="pl-PL" b="0" i="1" smtClean="0">
                                      <a:solidFill>
                                        <a:schemeClr val="tx1"/>
                                      </a:solidFill>
                                      <a:latin typeface="Cambria Math" panose="02040503050406030204" pitchFamily="18" charset="0"/>
                                      <a:ea typeface="Cambria Math" panose="02040503050406030204" pitchFamily="18" charset="0"/>
                                    </a:rPr>
                                    <m:t>𝑥</m:t>
                                  </m:r>
                                </m:e>
                                <m:sub>
                                  <m:r>
                                    <a:rPr lang="pl-PL" b="0" i="1" smtClean="0">
                                      <a:solidFill>
                                        <a:schemeClr val="tx1"/>
                                      </a:solidFill>
                                      <a:latin typeface="Cambria Math" panose="02040503050406030204" pitchFamily="18" charset="0"/>
                                      <a:ea typeface="Cambria Math" panose="02040503050406030204" pitchFamily="18" charset="0"/>
                                    </a:rPr>
                                    <m:t>𝑖</m:t>
                                  </m:r>
                                </m:sub>
                              </m:sSub>
                            </m:e>
                          </m:d>
                        </m:e>
                      </m:nary>
                      <m:r>
                        <a:rPr lang="pl-PL" b="0" i="1" smtClean="0">
                          <a:solidFill>
                            <a:schemeClr val="tx1"/>
                          </a:solidFill>
                          <a:latin typeface="Cambria Math" panose="02040503050406030204" pitchFamily="18" charset="0"/>
                          <a:ea typeface="Cambria Math" panose="02040503050406030204" pitchFamily="18" charset="0"/>
                        </a:rPr>
                        <m:t>,</m:t>
                      </m:r>
                    </m:oMath>
                  </m:oMathPara>
                </a14:m>
                <a:endParaRPr lang="pl-PL" b="0" dirty="0">
                  <a:solidFill>
                    <a:schemeClr val="tx1"/>
                  </a:solidFill>
                  <a:ea typeface="Cambria Math" panose="02040503050406030204" pitchFamily="18" charset="0"/>
                </a:endParaRPr>
              </a:p>
              <a:p>
                <a:pPr marL="0" indent="0"/>
                <a:r>
                  <a:rPr lang="pl-PL" dirty="0">
                    <a:solidFill>
                      <a:schemeClr val="tx1"/>
                    </a:solidFill>
                  </a:rPr>
                  <a:t>gdzie </a:t>
                </a:r>
                <a14:m>
                  <m:oMath xmlns:m="http://schemas.openxmlformats.org/officeDocument/2006/math">
                    <m:sSub>
                      <m:sSubPr>
                        <m:ctrlPr>
                          <a:rPr lang="pl-PL" i="1">
                            <a:solidFill>
                              <a:schemeClr val="tx1"/>
                            </a:solidFill>
                            <a:latin typeface="Cambria Math" panose="02040503050406030204" pitchFamily="18" charset="0"/>
                            <a:ea typeface="Cambria Math" panose="02040503050406030204" pitchFamily="18" charset="0"/>
                          </a:rPr>
                        </m:ctrlPr>
                      </m:sSubPr>
                      <m:e>
                        <m:r>
                          <a:rPr lang="pl-PL" i="1">
                            <a:solidFill>
                              <a:schemeClr val="tx1"/>
                            </a:solidFill>
                            <a:latin typeface="Cambria Math" panose="02040503050406030204" pitchFamily="18" charset="0"/>
                            <a:ea typeface="Cambria Math" panose="02040503050406030204" pitchFamily="18" charset="0"/>
                          </a:rPr>
                          <m:t>𝑥</m:t>
                        </m:r>
                      </m:e>
                      <m:sub>
                        <m:r>
                          <a:rPr lang="pl-PL" i="1">
                            <a:solidFill>
                              <a:schemeClr val="tx1"/>
                            </a:solidFill>
                            <a:latin typeface="Cambria Math" panose="02040503050406030204" pitchFamily="18" charset="0"/>
                            <a:ea typeface="Cambria Math" panose="02040503050406030204" pitchFamily="18" charset="0"/>
                          </a:rPr>
                          <m:t>𝑖</m:t>
                        </m:r>
                      </m:sub>
                    </m:sSub>
                    <m:r>
                      <a:rPr lang="pl-PL" b="0" i="1" smtClean="0">
                        <a:solidFill>
                          <a:schemeClr val="tx1"/>
                        </a:solidFill>
                        <a:latin typeface="Cambria Math" panose="02040503050406030204" pitchFamily="18" charset="0"/>
                        <a:ea typeface="Cambria Math" panose="02040503050406030204" pitchFamily="18" charset="0"/>
                      </a:rPr>
                      <m:t> </m:t>
                    </m:r>
                  </m:oMath>
                </a14:m>
                <a:r>
                  <a:rPr lang="pl-PL" dirty="0">
                    <a:solidFill>
                      <a:schemeClr val="tx1"/>
                    </a:solidFill>
                  </a:rPr>
                  <a:t>są pierwiastkami wielomianu </a:t>
                </a:r>
                <a:r>
                  <a:rPr lang="pl-PL" dirty="0" err="1">
                    <a:solidFill>
                      <a:schemeClr val="tx1"/>
                    </a:solidFill>
                  </a:rPr>
                  <a:t>Hermite’a</a:t>
                </a:r>
                <a:r>
                  <a:rPr lang="pl-PL" dirty="0">
                    <a:solidFill>
                      <a:schemeClr val="tx1"/>
                    </a:solidFill>
                  </a:rPr>
                  <a:t> </a:t>
                </a:r>
                <a14:m>
                  <m:oMath xmlns:m="http://schemas.openxmlformats.org/officeDocument/2006/math">
                    <m:r>
                      <a:rPr lang="pl-PL" i="1">
                        <a:solidFill>
                          <a:schemeClr val="tx1"/>
                        </a:solidFill>
                        <a:latin typeface="Cambria Math" panose="02040503050406030204" pitchFamily="18" charset="0"/>
                        <a:ea typeface="Cambria Math" panose="02040503050406030204" pitchFamily="18" charset="0"/>
                      </a:rPr>
                      <m:t>𝑛</m:t>
                    </m:r>
                  </m:oMath>
                </a14:m>
                <a:r>
                  <a:rPr lang="pl-PL" dirty="0">
                    <a:solidFill>
                      <a:schemeClr val="tx1"/>
                    </a:solidFill>
                  </a:rPr>
                  <a:t>-tego stopnia. Wagi </a:t>
                </a:r>
                <a14:m>
                  <m:oMath xmlns:m="http://schemas.openxmlformats.org/officeDocument/2006/math">
                    <m:sSub>
                      <m:sSubPr>
                        <m:ctrlPr>
                          <a:rPr lang="pl-PL" i="1">
                            <a:solidFill>
                              <a:schemeClr val="tx1"/>
                            </a:solidFill>
                            <a:latin typeface="Cambria Math" panose="02040503050406030204" pitchFamily="18" charset="0"/>
                            <a:ea typeface="Cambria Math" panose="02040503050406030204" pitchFamily="18" charset="0"/>
                          </a:rPr>
                        </m:ctrlPr>
                      </m:sSubPr>
                      <m:e>
                        <m:r>
                          <a:rPr lang="pl-PL" i="1">
                            <a:solidFill>
                              <a:schemeClr val="tx1"/>
                            </a:solidFill>
                            <a:latin typeface="Cambria Math" panose="02040503050406030204" pitchFamily="18" charset="0"/>
                            <a:ea typeface="Cambria Math" panose="02040503050406030204" pitchFamily="18" charset="0"/>
                          </a:rPr>
                          <m:t>𝑤</m:t>
                        </m:r>
                      </m:e>
                      <m:sub>
                        <m:r>
                          <a:rPr lang="pl-PL" i="1">
                            <a:solidFill>
                              <a:schemeClr val="tx1"/>
                            </a:solidFill>
                            <a:latin typeface="Cambria Math" panose="02040503050406030204" pitchFamily="18" charset="0"/>
                            <a:ea typeface="Cambria Math" panose="02040503050406030204" pitchFamily="18" charset="0"/>
                          </a:rPr>
                          <m:t>𝑖</m:t>
                        </m:r>
                      </m:sub>
                    </m:sSub>
                  </m:oMath>
                </a14:m>
                <a:r>
                  <a:rPr lang="pl-PL" dirty="0">
                    <a:solidFill>
                      <a:schemeClr val="tx1"/>
                    </a:solidFill>
                  </a:rPr>
                  <a:t> dane są wzorami</a:t>
                </a:r>
              </a:p>
              <a:p>
                <a:pPr marL="0" indent="0"/>
                <a14:m>
                  <m:oMathPara xmlns:m="http://schemas.openxmlformats.org/officeDocument/2006/math">
                    <m:oMathParaPr>
                      <m:jc m:val="centerGroup"/>
                    </m:oMathParaPr>
                    <m:oMath xmlns:m="http://schemas.openxmlformats.org/officeDocument/2006/math">
                      <m:sSub>
                        <m:sSubPr>
                          <m:ctrlPr>
                            <a:rPr lang="pl-PL" b="0" i="1" smtClean="0">
                              <a:solidFill>
                                <a:schemeClr val="tx1"/>
                              </a:solidFill>
                              <a:latin typeface="Cambria Math" panose="02040503050406030204" pitchFamily="18" charset="0"/>
                            </a:rPr>
                          </m:ctrlPr>
                        </m:sSubPr>
                        <m:e>
                          <m:r>
                            <a:rPr lang="pl-PL" b="0" i="1" smtClean="0">
                              <a:solidFill>
                                <a:schemeClr val="tx1"/>
                              </a:solidFill>
                              <a:latin typeface="Cambria Math" panose="02040503050406030204" pitchFamily="18" charset="0"/>
                            </a:rPr>
                            <m:t>𝑤</m:t>
                          </m:r>
                        </m:e>
                        <m:sub>
                          <m:r>
                            <a:rPr lang="pl-PL" b="0" i="1" smtClean="0">
                              <a:solidFill>
                                <a:schemeClr val="tx1"/>
                              </a:solidFill>
                              <a:latin typeface="Cambria Math" panose="02040503050406030204" pitchFamily="18" charset="0"/>
                            </a:rPr>
                            <m:t>𝑖</m:t>
                          </m:r>
                        </m:sub>
                      </m:sSub>
                      <m:r>
                        <a:rPr lang="pl-PL" b="0" i="1" smtClean="0">
                          <a:solidFill>
                            <a:schemeClr val="tx1"/>
                          </a:solidFill>
                          <a:latin typeface="Cambria Math" panose="02040503050406030204" pitchFamily="18" charset="0"/>
                        </a:rPr>
                        <m:t>=</m:t>
                      </m:r>
                      <m:f>
                        <m:fPr>
                          <m:ctrlPr>
                            <a:rPr lang="pl-PL" b="0" i="1" smtClean="0">
                              <a:solidFill>
                                <a:schemeClr val="tx1"/>
                              </a:solidFill>
                              <a:latin typeface="Cambria Math" panose="02040503050406030204" pitchFamily="18" charset="0"/>
                            </a:rPr>
                          </m:ctrlPr>
                        </m:fPr>
                        <m:num>
                          <m:sSup>
                            <m:sSupPr>
                              <m:ctrlPr>
                                <a:rPr lang="pl-PL" b="0" i="1" smtClean="0">
                                  <a:solidFill>
                                    <a:schemeClr val="tx1"/>
                                  </a:solidFill>
                                  <a:latin typeface="Cambria Math" panose="02040503050406030204" pitchFamily="18" charset="0"/>
                                </a:rPr>
                              </m:ctrlPr>
                            </m:sSupPr>
                            <m:e>
                              <m:r>
                                <a:rPr lang="pl-PL" b="0" i="1" smtClean="0">
                                  <a:solidFill>
                                    <a:schemeClr val="tx1"/>
                                  </a:solidFill>
                                  <a:latin typeface="Cambria Math" panose="02040503050406030204" pitchFamily="18" charset="0"/>
                                </a:rPr>
                                <m:t>2</m:t>
                              </m:r>
                            </m:e>
                            <m:sup>
                              <m:r>
                                <a:rPr lang="pl-PL" b="0" i="1" smtClean="0">
                                  <a:solidFill>
                                    <a:schemeClr val="tx1"/>
                                  </a:solidFill>
                                  <a:latin typeface="Cambria Math" panose="02040503050406030204" pitchFamily="18" charset="0"/>
                                </a:rPr>
                                <m:t>𝑛</m:t>
                              </m:r>
                              <m:r>
                                <a:rPr lang="pl-PL" b="0" i="1" smtClean="0">
                                  <a:solidFill>
                                    <a:schemeClr val="tx1"/>
                                  </a:solidFill>
                                  <a:latin typeface="Cambria Math" panose="02040503050406030204" pitchFamily="18" charset="0"/>
                                </a:rPr>
                                <m:t>−1</m:t>
                              </m:r>
                            </m:sup>
                          </m:sSup>
                          <m:r>
                            <a:rPr lang="pl-PL" b="0" i="1" smtClean="0">
                              <a:solidFill>
                                <a:schemeClr val="tx1"/>
                              </a:solidFill>
                              <a:latin typeface="Cambria Math" panose="02040503050406030204" pitchFamily="18" charset="0"/>
                            </a:rPr>
                            <m:t>𝑛</m:t>
                          </m:r>
                          <m:r>
                            <a:rPr lang="pl-PL" b="0" i="1" smtClean="0">
                              <a:solidFill>
                                <a:schemeClr val="tx1"/>
                              </a:solidFill>
                              <a:latin typeface="Cambria Math" panose="02040503050406030204" pitchFamily="18" charset="0"/>
                            </a:rPr>
                            <m:t>!</m:t>
                          </m:r>
                          <m:rad>
                            <m:radPr>
                              <m:degHide m:val="on"/>
                              <m:ctrlPr>
                                <a:rPr lang="pl-PL" b="0" i="1" smtClean="0">
                                  <a:solidFill>
                                    <a:schemeClr val="tx1"/>
                                  </a:solidFill>
                                  <a:latin typeface="Cambria Math" panose="02040503050406030204" pitchFamily="18" charset="0"/>
                                </a:rPr>
                              </m:ctrlPr>
                            </m:radPr>
                            <m:deg/>
                            <m:e>
                              <m:r>
                                <a:rPr lang="pl-PL" b="0" i="1" smtClean="0">
                                  <a:solidFill>
                                    <a:schemeClr val="tx1"/>
                                  </a:solidFill>
                                  <a:latin typeface="Cambria Math" panose="02040503050406030204" pitchFamily="18" charset="0"/>
                                  <a:ea typeface="Cambria Math" panose="02040503050406030204" pitchFamily="18" charset="0"/>
                                </a:rPr>
                                <m:t>𝜋</m:t>
                              </m:r>
                            </m:e>
                          </m:rad>
                        </m:num>
                        <m:den>
                          <m:sSup>
                            <m:sSupPr>
                              <m:ctrlPr>
                                <a:rPr lang="pl-PL" b="0" i="1" smtClean="0">
                                  <a:solidFill>
                                    <a:schemeClr val="tx1"/>
                                  </a:solidFill>
                                  <a:latin typeface="Cambria Math" panose="02040503050406030204" pitchFamily="18" charset="0"/>
                                </a:rPr>
                              </m:ctrlPr>
                            </m:sSupPr>
                            <m:e>
                              <m:r>
                                <a:rPr lang="pl-PL" b="0" i="1" smtClean="0">
                                  <a:solidFill>
                                    <a:schemeClr val="tx1"/>
                                  </a:solidFill>
                                  <a:latin typeface="Cambria Math" panose="02040503050406030204" pitchFamily="18" charset="0"/>
                                </a:rPr>
                                <m:t>𝑛</m:t>
                              </m:r>
                            </m:e>
                            <m:sup>
                              <m:r>
                                <a:rPr lang="pl-PL" b="0" i="1" smtClean="0">
                                  <a:solidFill>
                                    <a:schemeClr val="tx1"/>
                                  </a:solidFill>
                                  <a:latin typeface="Cambria Math" panose="02040503050406030204" pitchFamily="18" charset="0"/>
                                </a:rPr>
                                <m:t>2</m:t>
                              </m:r>
                            </m:sup>
                          </m:sSup>
                          <m:sSup>
                            <m:sSupPr>
                              <m:ctrlPr>
                                <a:rPr lang="pl-PL" b="0" i="1" smtClean="0">
                                  <a:solidFill>
                                    <a:schemeClr val="tx1"/>
                                  </a:solidFill>
                                  <a:latin typeface="Cambria Math" panose="02040503050406030204" pitchFamily="18" charset="0"/>
                                </a:rPr>
                              </m:ctrlPr>
                            </m:sSupPr>
                            <m:e>
                              <m:d>
                                <m:dPr>
                                  <m:begChr m:val="["/>
                                  <m:endChr m:val="]"/>
                                  <m:ctrlPr>
                                    <a:rPr lang="pl-PL" b="0" i="1" smtClean="0">
                                      <a:solidFill>
                                        <a:schemeClr val="tx1"/>
                                      </a:solidFill>
                                      <a:latin typeface="Cambria Math" panose="02040503050406030204" pitchFamily="18" charset="0"/>
                                    </a:rPr>
                                  </m:ctrlPr>
                                </m:dPr>
                                <m:e>
                                  <m:sSub>
                                    <m:sSubPr>
                                      <m:ctrlPr>
                                        <a:rPr lang="pl-PL" b="0" i="1" smtClean="0">
                                          <a:solidFill>
                                            <a:schemeClr val="tx1"/>
                                          </a:solidFill>
                                          <a:latin typeface="Cambria Math" panose="02040503050406030204" pitchFamily="18" charset="0"/>
                                        </a:rPr>
                                      </m:ctrlPr>
                                    </m:sSubPr>
                                    <m:e>
                                      <m:r>
                                        <a:rPr lang="pl-PL" b="0" i="1" smtClean="0">
                                          <a:solidFill>
                                            <a:schemeClr val="tx1"/>
                                          </a:solidFill>
                                          <a:latin typeface="Cambria Math" panose="02040503050406030204" pitchFamily="18" charset="0"/>
                                        </a:rPr>
                                        <m:t>𝐻</m:t>
                                      </m:r>
                                    </m:e>
                                    <m:sub>
                                      <m:r>
                                        <a:rPr lang="pl-PL" b="0" i="1" smtClean="0">
                                          <a:solidFill>
                                            <a:schemeClr val="tx1"/>
                                          </a:solidFill>
                                          <a:latin typeface="Cambria Math" panose="02040503050406030204" pitchFamily="18" charset="0"/>
                                        </a:rPr>
                                        <m:t>𝑛</m:t>
                                      </m:r>
                                      <m:r>
                                        <a:rPr lang="pl-PL" b="0" i="1" smtClean="0">
                                          <a:solidFill>
                                            <a:schemeClr val="tx1"/>
                                          </a:solidFill>
                                          <a:latin typeface="Cambria Math" panose="02040503050406030204" pitchFamily="18" charset="0"/>
                                        </a:rPr>
                                        <m:t>−1</m:t>
                                      </m:r>
                                    </m:sub>
                                  </m:sSub>
                                  <m:d>
                                    <m:dPr>
                                      <m:ctrlPr>
                                        <a:rPr lang="pl-PL" b="0" i="1" smtClean="0">
                                          <a:solidFill>
                                            <a:schemeClr val="tx1"/>
                                          </a:solidFill>
                                          <a:latin typeface="Cambria Math" panose="02040503050406030204" pitchFamily="18" charset="0"/>
                                        </a:rPr>
                                      </m:ctrlPr>
                                    </m:dPr>
                                    <m:e>
                                      <m:sSub>
                                        <m:sSubPr>
                                          <m:ctrlPr>
                                            <a:rPr lang="pl-PL" b="0" i="1" smtClean="0">
                                              <a:solidFill>
                                                <a:schemeClr val="tx1"/>
                                              </a:solidFill>
                                              <a:latin typeface="Cambria Math" panose="02040503050406030204" pitchFamily="18" charset="0"/>
                                            </a:rPr>
                                          </m:ctrlPr>
                                        </m:sSubPr>
                                        <m:e>
                                          <m:r>
                                            <a:rPr lang="pl-PL" b="0" i="1" smtClean="0">
                                              <a:solidFill>
                                                <a:schemeClr val="tx1"/>
                                              </a:solidFill>
                                              <a:latin typeface="Cambria Math" panose="02040503050406030204" pitchFamily="18" charset="0"/>
                                            </a:rPr>
                                            <m:t>𝑥</m:t>
                                          </m:r>
                                        </m:e>
                                        <m:sub>
                                          <m:r>
                                            <a:rPr lang="pl-PL" b="0" i="1" smtClean="0">
                                              <a:solidFill>
                                                <a:schemeClr val="tx1"/>
                                              </a:solidFill>
                                              <a:latin typeface="Cambria Math" panose="02040503050406030204" pitchFamily="18" charset="0"/>
                                            </a:rPr>
                                            <m:t>𝑖</m:t>
                                          </m:r>
                                        </m:sub>
                                      </m:sSub>
                                    </m:e>
                                  </m:d>
                                </m:e>
                              </m:d>
                            </m:e>
                            <m:sup>
                              <m:r>
                                <a:rPr lang="pl-PL" b="0" i="1" smtClean="0">
                                  <a:solidFill>
                                    <a:schemeClr val="tx1"/>
                                  </a:solidFill>
                                  <a:latin typeface="Cambria Math" panose="02040503050406030204" pitchFamily="18" charset="0"/>
                                </a:rPr>
                                <m:t>2</m:t>
                              </m:r>
                            </m:sup>
                          </m:sSup>
                        </m:den>
                      </m:f>
                      <m:r>
                        <a:rPr lang="pl-PL" b="0" i="1" smtClean="0">
                          <a:solidFill>
                            <a:schemeClr val="tx1"/>
                          </a:solidFill>
                          <a:latin typeface="Cambria Math" panose="02040503050406030204" pitchFamily="18" charset="0"/>
                        </a:rPr>
                        <m:t>.</m:t>
                      </m:r>
                    </m:oMath>
                  </m:oMathPara>
                </a14:m>
                <a:endParaRPr lang="pl-PL" dirty="0">
                  <a:solidFill>
                    <a:schemeClr val="tx1"/>
                  </a:solidFill>
                </a:endParaRPr>
              </a:p>
            </p:txBody>
          </p:sp>
        </mc:Choice>
        <mc:Fallback xmlns="">
          <p:sp>
            <p:nvSpPr>
              <p:cNvPr id="3" name="Content Placeholder 2">
                <a:extLst>
                  <a:ext uri="{FF2B5EF4-FFF2-40B4-BE49-F238E27FC236}">
                    <a16:creationId xmlns:a16="http://schemas.microsoft.com/office/drawing/2014/main" id="{D3B60D6F-4D0F-4D33-B2A7-159C8583FF00}"/>
                  </a:ext>
                </a:extLst>
              </p:cNvPr>
              <p:cNvSpPr>
                <a:spLocks noGrp="1" noRot="1" noChangeAspect="1" noMove="1" noResize="1" noEditPoints="1" noAdjustHandles="1" noChangeArrowheads="1" noChangeShapeType="1" noTextEdit="1"/>
              </p:cNvSpPr>
              <p:nvPr>
                <p:ph idx="1"/>
              </p:nvPr>
            </p:nvSpPr>
            <p:spPr>
              <a:xfrm>
                <a:off x="550863" y="1689925"/>
                <a:ext cx="6615047" cy="4155771"/>
              </a:xfrm>
              <a:blipFill>
                <a:blip r:embed="rId2"/>
                <a:stretch>
                  <a:fillRect l="-2302" t="-1760"/>
                </a:stretch>
              </a:blipFill>
            </p:spPr>
            <p:txBody>
              <a:bodyPr/>
              <a:lstStyle/>
              <a:p>
                <a:r>
                  <a:rPr lang="en-US">
                    <a:noFill/>
                  </a:rPr>
                  <a:t> </a:t>
                </a:r>
              </a:p>
            </p:txBody>
          </p:sp>
        </mc:Fallback>
      </mc:AlternateContent>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a:lstStyle/>
          <a:p>
            <a:r>
              <a:rPr lang="en-US"/>
              <a:t>1-3.12.2023</a:t>
            </a:r>
            <a:endParaRPr lang="en-US" dirty="0"/>
          </a:p>
        </p:txBody>
      </p:sp>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a:lstStyle/>
          <a:p>
            <a:r>
              <a:rPr lang="pl-PL" b="0" i="0" dirty="0">
                <a:solidFill>
                  <a:srgbClr val="7A7A7A"/>
                </a:solidFill>
                <a:effectLst/>
              </a:rPr>
              <a:t>X Ogólnopolska Matematyczna Konferencja Studentów "</a:t>
            </a:r>
            <a:r>
              <a:rPr lang="pl-PL" b="0" i="0" dirty="0" err="1">
                <a:solidFill>
                  <a:srgbClr val="7A7A7A"/>
                </a:solidFill>
                <a:effectLst/>
              </a:rPr>
              <a:t>OMatKo</a:t>
            </a:r>
            <a:r>
              <a:rPr lang="pl-PL" b="0" i="0" dirty="0">
                <a:solidFill>
                  <a:srgbClr val="7A7A7A"/>
                </a:solidFill>
                <a:effectLst/>
              </a:rPr>
              <a:t>!!!"</a:t>
            </a:r>
            <a:endParaRPr lang="en-US" dirty="0"/>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14</a:t>
            </a:fld>
            <a:endParaRPr lang="en-US"/>
          </a:p>
        </p:txBody>
      </p:sp>
      <p:pic>
        <p:nvPicPr>
          <p:cNvPr id="26" name="Symbol zastępczy obrazu 25" descr="Obraz zawierający obraz, Wielobarwność, sztuka, rysowanie&#10;&#10;Opis wygenerowany automatycznie">
            <a:extLst>
              <a:ext uri="{FF2B5EF4-FFF2-40B4-BE49-F238E27FC236}">
                <a16:creationId xmlns:a16="http://schemas.microsoft.com/office/drawing/2014/main" id="{7457B375-1F5C-2AF1-98AC-699A81A9C50D}"/>
              </a:ext>
            </a:extLst>
          </p:cNvPr>
          <p:cNvPicPr>
            <a:picLocks noGrp="1" noChangeAspect="1"/>
          </p:cNvPicPr>
          <p:nvPr>
            <p:ph type="pic" sz="quarter" idx="13"/>
          </p:nvPr>
        </p:nvPicPr>
        <p:blipFill>
          <a:blip r:embed="rId3"/>
          <a:srcRect t="23" b="23"/>
          <a:stretch>
            <a:fillRect/>
          </a:stretch>
        </p:blipFill>
        <p:spPr>
          <a:xfrm>
            <a:off x="7346442" y="2737955"/>
            <a:ext cx="3448558" cy="3448558"/>
          </a:xfrm>
        </p:spPr>
      </p:pic>
      <p:pic>
        <p:nvPicPr>
          <p:cNvPr id="32" name="Symbol zastępczy obrazu 31" descr="Obraz zawierający Ludzka twarz, obraz, okulary, rysowanie&#10;&#10;Opis wygenerowany automatycznie">
            <a:extLst>
              <a:ext uri="{FF2B5EF4-FFF2-40B4-BE49-F238E27FC236}">
                <a16:creationId xmlns:a16="http://schemas.microsoft.com/office/drawing/2014/main" id="{1DEC68B1-F753-A8DF-0662-0C585248CB0A}"/>
              </a:ext>
            </a:extLst>
          </p:cNvPr>
          <p:cNvPicPr>
            <a:picLocks noGrp="1" noChangeAspect="1"/>
          </p:cNvPicPr>
          <p:nvPr>
            <p:ph type="pic" sz="quarter" idx="14"/>
          </p:nvPr>
        </p:nvPicPr>
        <p:blipFill>
          <a:blip r:embed="rId4"/>
          <a:srcRect/>
          <a:stretch>
            <a:fillRect/>
          </a:stretch>
        </p:blipFill>
        <p:spPr>
          <a:xfrm>
            <a:off x="9478412" y="474180"/>
            <a:ext cx="2263776" cy="2263776"/>
          </a:xfrm>
        </p:spPr>
      </p:pic>
    </p:spTree>
    <p:extLst>
      <p:ext uri="{BB962C8B-B14F-4D97-AF65-F5344CB8AC3E}">
        <p14:creationId xmlns:p14="http://schemas.microsoft.com/office/powerpoint/2010/main" val="1751105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1358344"/>
            <a:ext cx="6615046" cy="598390"/>
          </a:xfrm>
        </p:spPr>
        <p:txBody>
          <a:bodyPr/>
          <a:lstStyle/>
          <a:p>
            <a:r>
              <a:rPr lang="pl-PL" sz="4000" dirty="0"/>
              <a:t>Funkcja </a:t>
            </a:r>
            <a:r>
              <a:rPr lang="pl-PL" sz="4000" dirty="0" err="1"/>
              <a:t>Mittaga-Lefflera</a:t>
            </a:r>
            <a:endParaRPr lang="en-US" sz="4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088445"/>
                <a:ext cx="6615047" cy="3326835"/>
              </a:xfrm>
            </p:spPr>
            <p:txBody>
              <a:bodyPr/>
              <a:lstStyle/>
              <a:p>
                <a:pPr marL="0" indent="0"/>
                <a:r>
                  <a:rPr lang="pl-PL" sz="2000" dirty="0">
                    <a:solidFill>
                      <a:schemeClr val="tx1"/>
                    </a:solidFill>
                  </a:rPr>
                  <a:t>Funkcja </a:t>
                </a:r>
                <a:r>
                  <a:rPr lang="pl-PL" sz="2000" dirty="0" err="1">
                    <a:solidFill>
                      <a:schemeClr val="tx1"/>
                    </a:solidFill>
                  </a:rPr>
                  <a:t>Mittaga-Lefflera</a:t>
                </a:r>
                <a:r>
                  <a:rPr lang="pl-PL" sz="2000" dirty="0">
                    <a:solidFill>
                      <a:schemeClr val="tx1"/>
                    </a:solidFill>
                  </a:rPr>
                  <a:t>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pl-PL" sz="2000" b="0" i="1" smtClean="0">
                            <a:solidFill>
                              <a:schemeClr val="tx1"/>
                            </a:solidFill>
                            <a:latin typeface="Cambria Math" panose="02040503050406030204" pitchFamily="18" charset="0"/>
                          </a:rPr>
                          <m:t>𝐸</m:t>
                        </m:r>
                      </m:e>
                      <m:sub>
                        <m:r>
                          <a:rPr lang="en-US" sz="2000" i="1" smtClean="0">
                            <a:solidFill>
                              <a:schemeClr val="tx1"/>
                            </a:solidFill>
                            <a:latin typeface="Cambria Math" panose="02040503050406030204" pitchFamily="18" charset="0"/>
                            <a:ea typeface="Cambria Math" panose="02040503050406030204" pitchFamily="18" charset="0"/>
                          </a:rPr>
                          <m:t>𝜈</m:t>
                        </m:r>
                        <m:r>
                          <a:rPr lang="pl-PL" sz="2000" b="0" i="1" smtClean="0">
                            <a:solidFill>
                              <a:schemeClr val="tx1"/>
                            </a:solidFill>
                            <a:latin typeface="Cambria Math" panose="02040503050406030204" pitchFamily="18" charset="0"/>
                            <a:ea typeface="Cambria Math" panose="02040503050406030204" pitchFamily="18" charset="0"/>
                          </a:rPr>
                          <m:t>,</m:t>
                        </m:r>
                        <m:r>
                          <a:rPr lang="pl-PL" sz="2000" b="0" i="1" smtClean="0">
                            <a:solidFill>
                              <a:schemeClr val="tx1"/>
                            </a:solidFill>
                            <a:latin typeface="Cambria Math" panose="02040503050406030204" pitchFamily="18" charset="0"/>
                            <a:ea typeface="Cambria Math" panose="02040503050406030204" pitchFamily="18" charset="0"/>
                          </a:rPr>
                          <m:t>𝜃</m:t>
                        </m:r>
                      </m:sub>
                    </m:sSub>
                  </m:oMath>
                </a14:m>
                <a:r>
                  <a:rPr lang="pl-PL" sz="2000" dirty="0">
                    <a:solidFill>
                      <a:schemeClr val="tx1"/>
                    </a:solidFill>
                  </a:rPr>
                  <a:t> to</a:t>
                </a:r>
                <a:r>
                  <a:rPr lang="en-US" sz="2000" dirty="0">
                    <a:solidFill>
                      <a:schemeClr val="tx1"/>
                    </a:solidFill>
                  </a:rPr>
                  <a:t> </a:t>
                </a:r>
                <a:r>
                  <a:rPr lang="pl-PL" sz="2000" dirty="0">
                    <a:solidFill>
                      <a:schemeClr val="tx1"/>
                    </a:solidFill>
                  </a:rPr>
                  <a:t>funkcja specjalna</a:t>
                </a:r>
                <a:r>
                  <a:rPr lang="en-US" sz="2000" dirty="0">
                    <a:solidFill>
                      <a:schemeClr val="tx1"/>
                    </a:solidFill>
                  </a:rPr>
                  <a:t>, </a:t>
                </a:r>
                <a:r>
                  <a:rPr lang="pl-PL" sz="2000" dirty="0">
                    <a:solidFill>
                      <a:schemeClr val="tx1"/>
                    </a:solidFill>
                  </a:rPr>
                  <a:t>która zależy od dwóch zespolonych parametrów</a:t>
                </a:r>
                <a14:m>
                  <m:oMath xmlns:m="http://schemas.openxmlformats.org/officeDocument/2006/math">
                    <m:r>
                      <a:rPr lang="pl-PL" b="0" i="0" smtClean="0">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𝜈</m:t>
                    </m:r>
                    <m:r>
                      <a:rPr lang="pl-PL" b="0" i="1" smtClean="0">
                        <a:solidFill>
                          <a:schemeClr val="tx1"/>
                        </a:solidFill>
                        <a:latin typeface="Cambria Math" panose="02040503050406030204" pitchFamily="18" charset="0"/>
                        <a:ea typeface="Cambria Math" panose="02040503050406030204" pitchFamily="18" charset="0"/>
                      </a:rPr>
                      <m:t> </m:t>
                    </m:r>
                  </m:oMath>
                </a14:m>
                <a:r>
                  <a:rPr lang="pl-PL" sz="2000" dirty="0">
                    <a:solidFill>
                      <a:schemeClr val="tx1"/>
                    </a:solidFill>
                  </a:rPr>
                  <a:t>i</a:t>
                </a:r>
                <a:r>
                  <a:rPr lang="pl-PL" dirty="0">
                    <a:solidFill>
                      <a:schemeClr val="tx1"/>
                    </a:solidFill>
                    <a:ea typeface="Cambria Math" panose="02040503050406030204" pitchFamily="18" charset="0"/>
                  </a:rPr>
                  <a:t> </a:t>
                </a:r>
                <a14:m>
                  <m:oMath xmlns:m="http://schemas.openxmlformats.org/officeDocument/2006/math">
                    <m:r>
                      <a:rPr lang="pl-PL" i="1">
                        <a:solidFill>
                          <a:schemeClr val="tx1"/>
                        </a:solidFill>
                        <a:latin typeface="Cambria Math" panose="02040503050406030204" pitchFamily="18" charset="0"/>
                        <a:ea typeface="Cambria Math" panose="02040503050406030204" pitchFamily="18" charset="0"/>
                      </a:rPr>
                      <m:t>𝜃</m:t>
                    </m:r>
                  </m:oMath>
                </a14:m>
                <a:r>
                  <a:rPr lang="en-US" sz="2000" dirty="0">
                    <a:solidFill>
                      <a:schemeClr val="tx1"/>
                    </a:solidFill>
                  </a:rPr>
                  <a:t>. </a:t>
                </a:r>
                <a:r>
                  <a:rPr lang="pl-PL" sz="2000" dirty="0">
                    <a:solidFill>
                      <a:schemeClr val="tx1"/>
                    </a:solidFill>
                  </a:rPr>
                  <a:t>Można ją zdefiniować</a:t>
                </a:r>
                <a:r>
                  <a:rPr lang="en-US" sz="2000" dirty="0">
                    <a:solidFill>
                      <a:schemeClr val="tx1"/>
                    </a:solidFill>
                  </a:rPr>
                  <a:t> </a:t>
                </a:r>
                <a:r>
                  <a:rPr lang="pl-PL" sz="2000" dirty="0">
                    <a:solidFill>
                      <a:schemeClr val="tx1"/>
                    </a:solidFill>
                  </a:rPr>
                  <a:t>poprzez następujący szereg,</a:t>
                </a:r>
                <a:r>
                  <a:rPr lang="en-US" sz="2000" dirty="0">
                    <a:solidFill>
                      <a:schemeClr val="tx1"/>
                    </a:solidFill>
                  </a:rPr>
                  <a:t> </a:t>
                </a:r>
                <a:r>
                  <a:rPr lang="pl-PL" sz="2000" dirty="0">
                    <a:solidFill>
                      <a:schemeClr val="tx1"/>
                    </a:solidFill>
                  </a:rPr>
                  <a:t>jeśli </a:t>
                </a:r>
                <a14:m>
                  <m:oMath xmlns:m="http://schemas.openxmlformats.org/officeDocument/2006/math">
                    <m:r>
                      <m:rPr>
                        <m:sty m:val="p"/>
                      </m:rPr>
                      <a:rPr lang="pl-PL" b="0" i="0" smtClean="0">
                        <a:solidFill>
                          <a:schemeClr val="tx1"/>
                        </a:solidFill>
                        <a:latin typeface="Cambria Math" panose="02040503050406030204" pitchFamily="18" charset="0"/>
                        <a:ea typeface="Cambria Math" panose="02040503050406030204" pitchFamily="18" charset="0"/>
                      </a:rPr>
                      <m:t>Re</m:t>
                    </m:r>
                    <m:d>
                      <m:dPr>
                        <m:ctrlPr>
                          <a:rPr lang="pl-PL" b="0" i="1" smtClean="0">
                            <a:solidFill>
                              <a:schemeClr val="tx1"/>
                            </a:solidFill>
                            <a:latin typeface="Cambria Math" panose="02040503050406030204" pitchFamily="18" charset="0"/>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𝜈</m:t>
                        </m:r>
                      </m:e>
                    </m:d>
                    <m:r>
                      <a:rPr lang="pl-PL" b="0" i="0" smtClean="0">
                        <a:solidFill>
                          <a:schemeClr val="tx1"/>
                        </a:solidFill>
                        <a:latin typeface="Cambria Math" panose="02040503050406030204" pitchFamily="18" charset="0"/>
                        <a:ea typeface="Cambria Math" panose="02040503050406030204" pitchFamily="18" charset="0"/>
                      </a:rPr>
                      <m:t>&gt;0</m:t>
                    </m:r>
                  </m:oMath>
                </a14:m>
                <a:r>
                  <a:rPr lang="en-US" sz="2000" dirty="0">
                    <a:solidFill>
                      <a:schemeClr val="tx1"/>
                    </a:solidFill>
                  </a:rPr>
                  <a:t>:</a:t>
                </a:r>
                <a:endParaRPr lang="pl-PL" sz="2000" dirty="0">
                  <a:solidFill>
                    <a:schemeClr val="tx1"/>
                  </a:solidFill>
                </a:endParaRPr>
              </a:p>
              <a:p>
                <a:pPr marL="0" indent="0"/>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pl-PL" i="1">
                              <a:solidFill>
                                <a:schemeClr val="tx1"/>
                              </a:solidFill>
                              <a:latin typeface="Cambria Math" panose="02040503050406030204" pitchFamily="18" charset="0"/>
                            </a:rPr>
                            <m:t>𝐸</m:t>
                          </m:r>
                        </m:e>
                        <m:sub>
                          <m:r>
                            <a:rPr lang="en-US" i="1">
                              <a:solidFill>
                                <a:schemeClr val="tx1"/>
                              </a:solidFill>
                              <a:latin typeface="Cambria Math" panose="02040503050406030204" pitchFamily="18" charset="0"/>
                              <a:ea typeface="Cambria Math" panose="02040503050406030204" pitchFamily="18" charset="0"/>
                            </a:rPr>
                            <m:t>𝜈</m:t>
                          </m:r>
                          <m:r>
                            <a:rPr lang="pl-PL" i="1">
                              <a:solidFill>
                                <a:schemeClr val="tx1"/>
                              </a:solidFill>
                              <a:latin typeface="Cambria Math" panose="02040503050406030204" pitchFamily="18" charset="0"/>
                              <a:ea typeface="Cambria Math" panose="02040503050406030204" pitchFamily="18" charset="0"/>
                            </a:rPr>
                            <m:t>,</m:t>
                          </m:r>
                          <m:r>
                            <a:rPr lang="pl-PL" i="1">
                              <a:solidFill>
                                <a:schemeClr val="tx1"/>
                              </a:solidFill>
                              <a:latin typeface="Cambria Math" panose="02040503050406030204" pitchFamily="18" charset="0"/>
                              <a:ea typeface="Cambria Math" panose="02040503050406030204" pitchFamily="18" charset="0"/>
                            </a:rPr>
                            <m:t>𝜃</m:t>
                          </m:r>
                        </m:sub>
                      </m:sSub>
                      <m:d>
                        <m:dPr>
                          <m:ctrlPr>
                            <a:rPr lang="pl-PL" b="0" i="1" smtClean="0">
                              <a:solidFill>
                                <a:schemeClr val="tx1"/>
                              </a:solidFill>
                              <a:latin typeface="Cambria Math" panose="02040503050406030204" pitchFamily="18" charset="0"/>
                              <a:ea typeface="Cambria Math" panose="02040503050406030204" pitchFamily="18" charset="0"/>
                            </a:rPr>
                          </m:ctrlPr>
                        </m:dPr>
                        <m:e>
                          <m:r>
                            <a:rPr lang="pl-PL" b="0" i="1" smtClean="0">
                              <a:solidFill>
                                <a:schemeClr val="tx1"/>
                              </a:solidFill>
                              <a:latin typeface="Cambria Math" panose="02040503050406030204" pitchFamily="18" charset="0"/>
                              <a:ea typeface="Cambria Math" panose="02040503050406030204" pitchFamily="18" charset="0"/>
                            </a:rPr>
                            <m:t>𝑧</m:t>
                          </m:r>
                        </m:e>
                      </m:d>
                      <m:r>
                        <a:rPr lang="pl-PL" b="0" i="1" smtClean="0">
                          <a:solidFill>
                            <a:schemeClr val="tx1"/>
                          </a:solidFill>
                          <a:latin typeface="Cambria Math" panose="02040503050406030204" pitchFamily="18" charset="0"/>
                          <a:ea typeface="Cambria Math" panose="02040503050406030204" pitchFamily="18" charset="0"/>
                        </a:rPr>
                        <m:t>=</m:t>
                      </m:r>
                      <m:nary>
                        <m:naryPr>
                          <m:chr m:val="∑"/>
                          <m:ctrlPr>
                            <a:rPr lang="pl-PL" b="0" i="1" smtClean="0">
                              <a:solidFill>
                                <a:schemeClr val="tx1"/>
                              </a:solidFill>
                              <a:latin typeface="Cambria Math" panose="02040503050406030204" pitchFamily="18" charset="0"/>
                              <a:ea typeface="Cambria Math" panose="02040503050406030204" pitchFamily="18" charset="0"/>
                            </a:rPr>
                          </m:ctrlPr>
                        </m:naryPr>
                        <m:sub>
                          <m:r>
                            <m:rPr>
                              <m:brk m:alnAt="23"/>
                            </m:rPr>
                            <a:rPr lang="pl-PL" b="0" i="1" smtClean="0">
                              <a:solidFill>
                                <a:schemeClr val="tx1"/>
                              </a:solidFill>
                              <a:latin typeface="Cambria Math" panose="02040503050406030204" pitchFamily="18" charset="0"/>
                              <a:ea typeface="Cambria Math" panose="02040503050406030204" pitchFamily="18" charset="0"/>
                            </a:rPr>
                            <m:t>𝑘</m:t>
                          </m:r>
                          <m:r>
                            <a:rPr lang="pl-PL" b="0" i="1" smtClean="0">
                              <a:solidFill>
                                <a:schemeClr val="tx1"/>
                              </a:solidFill>
                              <a:latin typeface="Cambria Math" panose="02040503050406030204" pitchFamily="18" charset="0"/>
                              <a:ea typeface="Cambria Math" panose="02040503050406030204" pitchFamily="18" charset="0"/>
                            </a:rPr>
                            <m:t>=0</m:t>
                          </m:r>
                        </m:sub>
                        <m:sup>
                          <m:r>
                            <a:rPr lang="pl-PL" b="0" i="1" smtClean="0">
                              <a:solidFill>
                                <a:schemeClr val="tx1"/>
                              </a:solidFill>
                              <a:latin typeface="Cambria Math" panose="02040503050406030204" pitchFamily="18" charset="0"/>
                              <a:ea typeface="Cambria Math" panose="02040503050406030204" pitchFamily="18" charset="0"/>
                            </a:rPr>
                            <m:t>∞</m:t>
                          </m:r>
                        </m:sup>
                        <m:e>
                          <m:f>
                            <m:fPr>
                              <m:ctrlPr>
                                <a:rPr lang="pl-PL" b="0" i="1" smtClean="0">
                                  <a:solidFill>
                                    <a:schemeClr val="tx1"/>
                                  </a:solidFill>
                                  <a:latin typeface="Cambria Math" panose="02040503050406030204" pitchFamily="18" charset="0"/>
                                  <a:ea typeface="Cambria Math" panose="02040503050406030204" pitchFamily="18" charset="0"/>
                                </a:rPr>
                              </m:ctrlPr>
                            </m:fPr>
                            <m:num>
                              <m:sSup>
                                <m:sSupPr>
                                  <m:ctrlPr>
                                    <a:rPr lang="pl-PL" b="0" i="1" smtClean="0">
                                      <a:solidFill>
                                        <a:schemeClr val="tx1"/>
                                      </a:solidFill>
                                      <a:latin typeface="Cambria Math" panose="02040503050406030204" pitchFamily="18" charset="0"/>
                                      <a:ea typeface="Cambria Math" panose="02040503050406030204" pitchFamily="18" charset="0"/>
                                    </a:rPr>
                                  </m:ctrlPr>
                                </m:sSupPr>
                                <m:e>
                                  <m:r>
                                    <a:rPr lang="pl-PL" b="0" i="1" smtClean="0">
                                      <a:solidFill>
                                        <a:schemeClr val="tx1"/>
                                      </a:solidFill>
                                      <a:latin typeface="Cambria Math" panose="02040503050406030204" pitchFamily="18" charset="0"/>
                                      <a:ea typeface="Cambria Math" panose="02040503050406030204" pitchFamily="18" charset="0"/>
                                    </a:rPr>
                                    <m:t>𝑧</m:t>
                                  </m:r>
                                </m:e>
                                <m:sup>
                                  <m:r>
                                    <a:rPr lang="pl-PL" b="0" i="1" smtClean="0">
                                      <a:solidFill>
                                        <a:schemeClr val="tx1"/>
                                      </a:solidFill>
                                      <a:latin typeface="Cambria Math" panose="02040503050406030204" pitchFamily="18" charset="0"/>
                                      <a:ea typeface="Cambria Math" panose="02040503050406030204" pitchFamily="18" charset="0"/>
                                    </a:rPr>
                                    <m:t>𝑘</m:t>
                                  </m:r>
                                </m:sup>
                              </m:sSup>
                            </m:num>
                            <m:den>
                              <m:r>
                                <m:rPr>
                                  <m:sty m:val="p"/>
                                </m:rPr>
                                <a:rPr lang="el-GR" b="0" i="1" smtClean="0">
                                  <a:solidFill>
                                    <a:schemeClr val="tx1"/>
                                  </a:solidFill>
                                  <a:latin typeface="Cambria Math" panose="02040503050406030204" pitchFamily="18" charset="0"/>
                                  <a:ea typeface="Cambria Math" panose="02040503050406030204" pitchFamily="18" charset="0"/>
                                </a:rPr>
                                <m:t>Γ</m:t>
                              </m:r>
                              <m:r>
                                <a:rPr lang="pl-PL" b="0" i="1" smtClean="0">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𝜈</m:t>
                              </m:r>
                              <m:r>
                                <a:rPr lang="pl-PL" b="0" i="1" smtClean="0">
                                  <a:solidFill>
                                    <a:schemeClr val="tx1"/>
                                  </a:solidFill>
                                  <a:latin typeface="Cambria Math" panose="02040503050406030204" pitchFamily="18" charset="0"/>
                                  <a:ea typeface="Cambria Math" panose="02040503050406030204" pitchFamily="18" charset="0"/>
                                </a:rPr>
                                <m:t>𝑘</m:t>
                              </m:r>
                              <m:r>
                                <a:rPr lang="pl-PL" b="0" i="1" smtClean="0">
                                  <a:solidFill>
                                    <a:schemeClr val="tx1"/>
                                  </a:solidFill>
                                  <a:latin typeface="Cambria Math" panose="02040503050406030204" pitchFamily="18" charset="0"/>
                                  <a:ea typeface="Cambria Math" panose="02040503050406030204" pitchFamily="18" charset="0"/>
                                </a:rPr>
                                <m:t>+</m:t>
                              </m:r>
                              <m:r>
                                <a:rPr lang="pl-PL" b="0" i="1" smtClean="0">
                                  <a:solidFill>
                                    <a:schemeClr val="tx1"/>
                                  </a:solidFill>
                                  <a:latin typeface="Cambria Math" panose="02040503050406030204" pitchFamily="18" charset="0"/>
                                  <a:ea typeface="Cambria Math" panose="02040503050406030204" pitchFamily="18" charset="0"/>
                                </a:rPr>
                                <m:t>𝜃</m:t>
                              </m:r>
                              <m:r>
                                <a:rPr lang="pl-PL" b="0" i="1" smtClean="0">
                                  <a:solidFill>
                                    <a:schemeClr val="tx1"/>
                                  </a:solidFill>
                                  <a:latin typeface="Cambria Math" panose="02040503050406030204" pitchFamily="18" charset="0"/>
                                  <a:ea typeface="Cambria Math" panose="02040503050406030204" pitchFamily="18" charset="0"/>
                                </a:rPr>
                                <m:t>)</m:t>
                              </m:r>
                            </m:den>
                          </m:f>
                        </m:e>
                      </m:nary>
                      <m:r>
                        <a:rPr lang="pl-PL" b="0" i="1" smtClean="0">
                          <a:solidFill>
                            <a:schemeClr val="tx1"/>
                          </a:solidFill>
                          <a:latin typeface="Cambria Math" panose="02040503050406030204" pitchFamily="18" charset="0"/>
                          <a:ea typeface="Cambria Math" panose="02040503050406030204" pitchFamily="18" charset="0"/>
                        </a:rPr>
                        <m:t>.</m:t>
                      </m:r>
                    </m:oMath>
                  </m:oMathPara>
                </a14:m>
                <a:endParaRPr lang="pl-PL" dirty="0">
                  <a:solidFill>
                    <a:schemeClr val="tx1"/>
                  </a:solidFill>
                </a:endParaRPr>
              </a:p>
              <a:p>
                <a:pPr marL="0" indent="0"/>
                <a:r>
                  <a:rPr lang="pl-PL" dirty="0">
                    <a:solidFill>
                      <a:schemeClr val="tx1"/>
                    </a:solidFill>
                  </a:rPr>
                  <a:t>Gdy </a:t>
                </a:r>
                <a14:m>
                  <m:oMath xmlns:m="http://schemas.openxmlformats.org/officeDocument/2006/math">
                    <m:r>
                      <a:rPr lang="pl-PL" i="1" smtClean="0">
                        <a:solidFill>
                          <a:schemeClr val="tx1"/>
                        </a:solidFill>
                        <a:latin typeface="Cambria Math" panose="02040503050406030204" pitchFamily="18" charset="0"/>
                        <a:ea typeface="Cambria Math" panose="02040503050406030204" pitchFamily="18" charset="0"/>
                      </a:rPr>
                      <m:t>𝜃</m:t>
                    </m:r>
                    <m:r>
                      <a:rPr lang="pl-PL" b="0" i="1" smtClean="0">
                        <a:solidFill>
                          <a:schemeClr val="tx1"/>
                        </a:solidFill>
                        <a:latin typeface="Cambria Math" panose="02040503050406030204" pitchFamily="18" charset="0"/>
                        <a:ea typeface="Cambria Math" panose="02040503050406030204" pitchFamily="18" charset="0"/>
                      </a:rPr>
                      <m:t>=1</m:t>
                    </m:r>
                  </m:oMath>
                </a14:m>
                <a:r>
                  <a:rPr lang="pl-PL" dirty="0">
                    <a:solidFill>
                      <a:schemeClr val="tx1"/>
                    </a:solidFill>
                  </a:rPr>
                  <a:t>, stosujemy skrócony zapis </a:t>
                </a:r>
                <a14:m>
                  <m:oMath xmlns:m="http://schemas.openxmlformats.org/officeDocument/2006/math">
                    <m:sSub>
                      <m:sSubPr>
                        <m:ctrlPr>
                          <a:rPr lang="en-US" i="1">
                            <a:solidFill>
                              <a:schemeClr val="tx1"/>
                            </a:solidFill>
                            <a:latin typeface="Cambria Math" panose="02040503050406030204" pitchFamily="18" charset="0"/>
                          </a:rPr>
                        </m:ctrlPr>
                      </m:sSubPr>
                      <m:e>
                        <m:r>
                          <a:rPr lang="pl-PL" i="1">
                            <a:solidFill>
                              <a:schemeClr val="tx1"/>
                            </a:solidFill>
                            <a:latin typeface="Cambria Math" panose="02040503050406030204" pitchFamily="18" charset="0"/>
                          </a:rPr>
                          <m:t>𝐸</m:t>
                        </m:r>
                      </m:e>
                      <m:sub>
                        <m:r>
                          <a:rPr lang="en-US" i="1">
                            <a:solidFill>
                              <a:schemeClr val="tx1"/>
                            </a:solidFill>
                            <a:latin typeface="Cambria Math" panose="02040503050406030204" pitchFamily="18" charset="0"/>
                            <a:ea typeface="Cambria Math" panose="02040503050406030204" pitchFamily="18" charset="0"/>
                          </a:rPr>
                          <m:t>𝜈</m:t>
                        </m:r>
                      </m:sub>
                    </m:sSub>
                    <m:d>
                      <m:dPr>
                        <m:ctrlPr>
                          <a:rPr lang="pl-PL" b="0" i="1" smtClean="0">
                            <a:solidFill>
                              <a:schemeClr val="tx1"/>
                            </a:solidFill>
                            <a:latin typeface="Cambria Math" panose="02040503050406030204" pitchFamily="18" charset="0"/>
                            <a:ea typeface="Cambria Math" panose="02040503050406030204" pitchFamily="18" charset="0"/>
                          </a:rPr>
                        </m:ctrlPr>
                      </m:dPr>
                      <m:e>
                        <m:r>
                          <m:rPr>
                            <m:sty m:val="p"/>
                          </m:rPr>
                          <a:rPr lang="pl-PL" b="0" i="0" smtClean="0">
                            <a:solidFill>
                              <a:schemeClr val="tx1"/>
                            </a:solidFill>
                            <a:latin typeface="Cambria Math" panose="02040503050406030204" pitchFamily="18" charset="0"/>
                            <a:ea typeface="Cambria Math" panose="02040503050406030204" pitchFamily="18" charset="0"/>
                          </a:rPr>
                          <m:t>z</m:t>
                        </m:r>
                      </m:e>
                    </m:d>
                    <m:r>
                      <a:rPr lang="pl-PL" b="0" i="0" smtClean="0">
                        <a:solidFill>
                          <a:schemeClr val="tx1"/>
                        </a:solidFill>
                        <a:latin typeface="Cambria Math" panose="02040503050406030204" pitchFamily="18" charset="0"/>
                        <a:ea typeface="Cambria Math" panose="02040503050406030204" pitchFamily="18" charset="0"/>
                      </a:rPr>
                      <m:t>=</m:t>
                    </m:r>
                    <m:sSub>
                      <m:sSubPr>
                        <m:ctrlPr>
                          <a:rPr lang="en-US" i="1">
                            <a:solidFill>
                              <a:schemeClr val="tx1"/>
                            </a:solidFill>
                            <a:latin typeface="Cambria Math" panose="02040503050406030204" pitchFamily="18" charset="0"/>
                          </a:rPr>
                        </m:ctrlPr>
                      </m:sSubPr>
                      <m:e>
                        <m:r>
                          <a:rPr lang="pl-PL" i="1">
                            <a:solidFill>
                              <a:schemeClr val="tx1"/>
                            </a:solidFill>
                            <a:latin typeface="Cambria Math" panose="02040503050406030204" pitchFamily="18" charset="0"/>
                          </a:rPr>
                          <m:t>𝐸</m:t>
                        </m:r>
                      </m:e>
                      <m:sub>
                        <m:r>
                          <a:rPr lang="en-US" i="1">
                            <a:solidFill>
                              <a:schemeClr val="tx1"/>
                            </a:solidFill>
                            <a:latin typeface="Cambria Math" panose="02040503050406030204" pitchFamily="18" charset="0"/>
                            <a:ea typeface="Cambria Math" panose="02040503050406030204" pitchFamily="18" charset="0"/>
                          </a:rPr>
                          <m:t>𝜈</m:t>
                        </m:r>
                        <m:r>
                          <a:rPr lang="pl-PL" i="1">
                            <a:solidFill>
                              <a:schemeClr val="tx1"/>
                            </a:solidFill>
                            <a:latin typeface="Cambria Math" panose="02040503050406030204" pitchFamily="18" charset="0"/>
                            <a:ea typeface="Cambria Math" panose="02040503050406030204" pitchFamily="18" charset="0"/>
                          </a:rPr>
                          <m:t>,</m:t>
                        </m:r>
                        <m:r>
                          <a:rPr lang="pl-PL" b="0" i="1" smtClean="0">
                            <a:solidFill>
                              <a:schemeClr val="tx1"/>
                            </a:solidFill>
                            <a:latin typeface="Cambria Math" panose="02040503050406030204" pitchFamily="18" charset="0"/>
                            <a:ea typeface="Cambria Math" panose="02040503050406030204" pitchFamily="18" charset="0"/>
                          </a:rPr>
                          <m:t>1</m:t>
                        </m:r>
                      </m:sub>
                    </m:sSub>
                    <m:r>
                      <a:rPr lang="pl-PL" b="0" i="1" smtClean="0">
                        <a:solidFill>
                          <a:schemeClr val="tx1"/>
                        </a:solidFill>
                        <a:latin typeface="Cambria Math" panose="02040503050406030204" pitchFamily="18" charset="0"/>
                        <a:ea typeface="Cambria Math" panose="02040503050406030204" pitchFamily="18" charset="0"/>
                      </a:rPr>
                      <m:t>(</m:t>
                    </m:r>
                    <m:r>
                      <a:rPr lang="pl-PL" b="0" i="1" smtClean="0">
                        <a:solidFill>
                          <a:schemeClr val="tx1"/>
                        </a:solidFill>
                        <a:latin typeface="Cambria Math" panose="02040503050406030204" pitchFamily="18" charset="0"/>
                        <a:ea typeface="Cambria Math" panose="02040503050406030204" pitchFamily="18" charset="0"/>
                      </a:rPr>
                      <m:t>𝑧</m:t>
                    </m:r>
                    <m:r>
                      <a:rPr lang="pl-PL" b="0" i="1" smtClean="0">
                        <a:solidFill>
                          <a:schemeClr val="tx1"/>
                        </a:solidFill>
                        <a:latin typeface="Cambria Math" panose="02040503050406030204" pitchFamily="18" charset="0"/>
                        <a:ea typeface="Cambria Math" panose="02040503050406030204" pitchFamily="18" charset="0"/>
                      </a:rPr>
                      <m:t>)</m:t>
                    </m:r>
                  </m:oMath>
                </a14:m>
                <a:r>
                  <a:rPr lang="pl-PL" dirty="0">
                    <a:solidFill>
                      <a:schemeClr val="tx1"/>
                    </a:solidFill>
                  </a:rPr>
                  <a:t>. Warto również odnotować, że dla </a:t>
                </a:r>
                <a14:m>
                  <m:oMath xmlns:m="http://schemas.openxmlformats.org/officeDocument/2006/math">
                    <m:r>
                      <a:rPr lang="pl-PL" i="1" smtClean="0">
                        <a:solidFill>
                          <a:schemeClr val="tx1"/>
                        </a:solidFill>
                        <a:latin typeface="Cambria Math" panose="02040503050406030204" pitchFamily="18" charset="0"/>
                        <a:ea typeface="Cambria Math" panose="02040503050406030204" pitchFamily="18" charset="0"/>
                      </a:rPr>
                      <m:t>𝜈</m:t>
                    </m:r>
                    <m:r>
                      <a:rPr lang="pl-PL" b="0" i="1" smtClean="0">
                        <a:solidFill>
                          <a:schemeClr val="tx1"/>
                        </a:solidFill>
                        <a:latin typeface="Cambria Math" panose="02040503050406030204" pitchFamily="18" charset="0"/>
                        <a:ea typeface="Cambria Math" panose="02040503050406030204" pitchFamily="18" charset="0"/>
                      </a:rPr>
                      <m:t>=1</m:t>
                    </m:r>
                  </m:oMath>
                </a14:m>
                <a:r>
                  <a:rPr lang="pl-PL" sz="2000" dirty="0">
                    <a:solidFill>
                      <a:schemeClr val="tx1"/>
                    </a:solidFill>
                  </a:rPr>
                  <a:t> otrzymujemy funkcję </a:t>
                </a:r>
                <a14:m>
                  <m:oMath xmlns:m="http://schemas.openxmlformats.org/officeDocument/2006/math">
                    <m:sSup>
                      <m:sSupPr>
                        <m:ctrlPr>
                          <a:rPr lang="pl-PL" sz="2000" i="1" smtClean="0">
                            <a:solidFill>
                              <a:schemeClr val="tx1"/>
                            </a:solidFill>
                            <a:latin typeface="Cambria Math" panose="02040503050406030204" pitchFamily="18" charset="0"/>
                          </a:rPr>
                        </m:ctrlPr>
                      </m:sSupPr>
                      <m:e>
                        <m:r>
                          <a:rPr lang="pl-PL" sz="2000" b="0" i="1" smtClean="0">
                            <a:solidFill>
                              <a:schemeClr val="tx1"/>
                            </a:solidFill>
                            <a:latin typeface="Cambria Math" panose="02040503050406030204" pitchFamily="18" charset="0"/>
                          </a:rPr>
                          <m:t>𝑒</m:t>
                        </m:r>
                      </m:e>
                      <m:sup>
                        <m:r>
                          <a:rPr lang="pl-PL" sz="2000" b="0" i="1" smtClean="0">
                            <a:solidFill>
                              <a:schemeClr val="tx1"/>
                            </a:solidFill>
                            <a:latin typeface="Cambria Math" panose="02040503050406030204" pitchFamily="18" charset="0"/>
                          </a:rPr>
                          <m:t>𝑧</m:t>
                        </m:r>
                      </m:sup>
                    </m:sSup>
                  </m:oMath>
                </a14:m>
                <a:r>
                  <a:rPr lang="pl-PL" sz="2000" dirty="0">
                    <a:solidFill>
                      <a:schemeClr val="tx1"/>
                    </a:solidFill>
                  </a:rPr>
                  <a:t>.</a:t>
                </a:r>
                <a:endParaRPr lang="en-US" sz="2000" dirty="0">
                  <a:solidFill>
                    <a:schemeClr val="tx1"/>
                  </a:solidFill>
                </a:endParaRPr>
              </a:p>
              <a:p>
                <a:pPr marL="0" indent="0"/>
                <a:endParaRPr lang="pl-PL" dirty="0">
                  <a:solidFill>
                    <a:schemeClr val="tx1"/>
                  </a:solidFill>
                </a:endParaRPr>
              </a:p>
            </p:txBody>
          </p:sp>
        </mc:Choice>
        <mc:Fallback xmlns="">
          <p:sp>
            <p:nvSpPr>
              <p:cNvPr id="3" name="Content Placeholder 2">
                <a:extLst>
                  <a:ext uri="{FF2B5EF4-FFF2-40B4-BE49-F238E27FC236}">
                    <a16:creationId xmlns:a16="http://schemas.microsoft.com/office/drawing/2014/main" id="{D3B60D6F-4D0F-4D33-B2A7-159C8583FF00}"/>
                  </a:ext>
                </a:extLst>
              </p:cNvPr>
              <p:cNvSpPr>
                <a:spLocks noGrp="1" noRot="1" noChangeAspect="1" noMove="1" noResize="1" noEditPoints="1" noAdjustHandles="1" noChangeArrowheads="1" noChangeShapeType="1" noTextEdit="1"/>
              </p:cNvSpPr>
              <p:nvPr>
                <p:ph idx="1"/>
              </p:nvPr>
            </p:nvSpPr>
            <p:spPr>
              <a:xfrm>
                <a:off x="550863" y="2088445"/>
                <a:ext cx="6615047" cy="3326835"/>
              </a:xfrm>
              <a:blipFill>
                <a:blip r:embed="rId2"/>
                <a:stretch>
                  <a:fillRect l="-2302" t="-1835" r="-1197" b="-2752"/>
                </a:stretch>
              </a:blipFill>
            </p:spPr>
            <p:txBody>
              <a:bodyPr/>
              <a:lstStyle/>
              <a:p>
                <a:r>
                  <a:rPr lang="en-US">
                    <a:noFill/>
                  </a:rPr>
                  <a:t> </a:t>
                </a:r>
              </a:p>
            </p:txBody>
          </p:sp>
        </mc:Fallback>
      </mc:AlternateContent>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a:lstStyle/>
          <a:p>
            <a:r>
              <a:rPr lang="en-US"/>
              <a:t>1-3.12.2023</a:t>
            </a:r>
            <a:endParaRPr lang="en-US" dirty="0"/>
          </a:p>
        </p:txBody>
      </p:sp>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a:lstStyle/>
          <a:p>
            <a:r>
              <a:rPr lang="pl-PL" b="0" i="0" dirty="0">
                <a:solidFill>
                  <a:srgbClr val="7A7A7A"/>
                </a:solidFill>
                <a:effectLst/>
              </a:rPr>
              <a:t>X Ogólnopolska Matematyczna Konferencja Studentów "</a:t>
            </a:r>
            <a:r>
              <a:rPr lang="pl-PL" b="0" i="0" dirty="0" err="1">
                <a:solidFill>
                  <a:srgbClr val="7A7A7A"/>
                </a:solidFill>
                <a:effectLst/>
              </a:rPr>
              <a:t>OMatKo</a:t>
            </a:r>
            <a:r>
              <a:rPr lang="pl-PL" b="0" i="0" dirty="0">
                <a:solidFill>
                  <a:srgbClr val="7A7A7A"/>
                </a:solidFill>
                <a:effectLst/>
              </a:rPr>
              <a:t>!!!"</a:t>
            </a:r>
            <a:endParaRPr lang="en-US" dirty="0"/>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15</a:t>
            </a:fld>
            <a:endParaRPr lang="en-US"/>
          </a:p>
        </p:txBody>
      </p:sp>
      <p:pic>
        <p:nvPicPr>
          <p:cNvPr id="11" name="Symbol zastępczy obrazu 10" descr="Obraz zawierający tekst, sztuka&#10;&#10;Opis wygenerowany automatycznie">
            <a:extLst>
              <a:ext uri="{FF2B5EF4-FFF2-40B4-BE49-F238E27FC236}">
                <a16:creationId xmlns:a16="http://schemas.microsoft.com/office/drawing/2014/main" id="{E12E9B2F-CF81-3954-1EF0-3FA5B945C9EE}"/>
              </a:ext>
            </a:extLst>
          </p:cNvPr>
          <p:cNvPicPr>
            <a:picLocks noGrp="1" noChangeAspect="1"/>
          </p:cNvPicPr>
          <p:nvPr>
            <p:ph type="pic" sz="quarter" idx="13"/>
          </p:nvPr>
        </p:nvPicPr>
        <p:blipFill>
          <a:blip r:embed="rId3"/>
          <a:srcRect t="23" b="23"/>
          <a:stretch>
            <a:fillRect/>
          </a:stretch>
        </p:blipFill>
        <p:spPr>
          <a:xfrm>
            <a:off x="7346442" y="2644267"/>
            <a:ext cx="3448558" cy="3448558"/>
          </a:xfrm>
        </p:spPr>
      </p:pic>
      <p:pic>
        <p:nvPicPr>
          <p:cNvPr id="19" name="Symbol zastępczy obrazu 18" descr="Obraz zawierający osoba, w pomieszczeniu, sztuka&#10;&#10;Opis wygenerowany automatycznie">
            <a:extLst>
              <a:ext uri="{FF2B5EF4-FFF2-40B4-BE49-F238E27FC236}">
                <a16:creationId xmlns:a16="http://schemas.microsoft.com/office/drawing/2014/main" id="{2EC8862A-5029-2FF0-D132-C875179CD788}"/>
              </a:ext>
            </a:extLst>
          </p:cNvPr>
          <p:cNvPicPr>
            <a:picLocks noGrp="1" noChangeAspect="1"/>
          </p:cNvPicPr>
          <p:nvPr>
            <p:ph type="pic" sz="quarter" idx="14"/>
          </p:nvPr>
        </p:nvPicPr>
        <p:blipFill>
          <a:blip r:embed="rId4"/>
          <a:srcRect/>
          <a:stretch>
            <a:fillRect/>
          </a:stretch>
        </p:blipFill>
        <p:spPr>
          <a:xfrm>
            <a:off x="9663112" y="474179"/>
            <a:ext cx="2263776" cy="2263776"/>
          </a:xfrm>
        </p:spPr>
      </p:pic>
    </p:spTree>
    <p:extLst>
      <p:ext uri="{BB962C8B-B14F-4D97-AF65-F5344CB8AC3E}">
        <p14:creationId xmlns:p14="http://schemas.microsoft.com/office/powerpoint/2010/main" val="3127790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AC1F2E3-C2DB-F153-1B8E-E3B147F2A2DA}"/>
              </a:ext>
            </a:extLst>
          </p:cNvPr>
          <p:cNvSpPr>
            <a:spLocks noGrp="1"/>
          </p:cNvSpPr>
          <p:nvPr>
            <p:ph type="title"/>
          </p:nvPr>
        </p:nvSpPr>
        <p:spPr>
          <a:xfrm>
            <a:off x="550863" y="549275"/>
            <a:ext cx="4739593" cy="1270194"/>
          </a:xfrm>
        </p:spPr>
        <p:txBody>
          <a:bodyPr/>
          <a:lstStyle/>
          <a:p>
            <a:r>
              <a:rPr lang="pl-PL" sz="4000" dirty="0"/>
              <a:t>Pochodna ułamkowa Caputo</a:t>
            </a:r>
            <a:endParaRPr lang="en-US" dirty="0"/>
          </a:p>
        </p:txBody>
      </p:sp>
      <mc:AlternateContent xmlns:mc="http://schemas.openxmlformats.org/markup-compatibility/2006" xmlns:a14="http://schemas.microsoft.com/office/drawing/2010/main">
        <mc:Choice Requires="a14">
          <p:sp>
            <p:nvSpPr>
              <p:cNvPr id="3" name="Symbol zastępczy zawartości 2">
                <a:extLst>
                  <a:ext uri="{FF2B5EF4-FFF2-40B4-BE49-F238E27FC236}">
                    <a16:creationId xmlns:a16="http://schemas.microsoft.com/office/drawing/2014/main" id="{9C588F4F-8D1A-D92F-9055-95F039B6903D}"/>
                  </a:ext>
                </a:extLst>
              </p:cNvPr>
              <p:cNvSpPr>
                <a:spLocks noGrp="1"/>
              </p:cNvSpPr>
              <p:nvPr>
                <p:ph sz="quarter" idx="15"/>
              </p:nvPr>
            </p:nvSpPr>
            <p:spPr>
              <a:xfrm>
                <a:off x="550863" y="2028622"/>
                <a:ext cx="5545137" cy="3967366"/>
              </a:xfrm>
            </p:spPr>
            <p:txBody>
              <a:bodyPr/>
              <a:lstStyle/>
              <a:p>
                <a:pPr marL="0" indent="0"/>
                <a:r>
                  <a:rPr lang="pl-PL" sz="2000" dirty="0">
                    <a:solidFill>
                      <a:schemeClr val="tx1"/>
                    </a:solidFill>
                  </a:rPr>
                  <a:t>Pochodne ułamkowe stanowią uogólnienie pojęcia pochodnych n-tego rzędu na rząd rzeczywisty. Jedną z możliwych form pochodnej ułamkowej jest pochodna Caputo. Definiuje się ją jako</a:t>
                </a:r>
              </a:p>
              <a:p>
                <a:pPr marL="0" indent="0"/>
                <a14:m>
                  <m:oMathPara xmlns:m="http://schemas.openxmlformats.org/officeDocument/2006/math">
                    <m:oMathParaPr>
                      <m:jc m:val="center"/>
                    </m:oMathParaPr>
                    <m:oMath xmlns:m="http://schemas.openxmlformats.org/officeDocument/2006/math">
                      <m:sSubSup>
                        <m:sSubSupPr>
                          <m:ctrlPr>
                            <a:rPr lang="en-US" sz="2000" i="1" smtClean="0">
                              <a:solidFill>
                                <a:schemeClr val="tx1"/>
                              </a:solidFill>
                              <a:latin typeface="Cambria Math" panose="02040503050406030204" pitchFamily="18" charset="0"/>
                            </a:rPr>
                          </m:ctrlPr>
                        </m:sSubSupPr>
                        <m:e>
                          <m:r>
                            <a:rPr lang="en-US" sz="2000" i="1" smtClean="0">
                              <a:solidFill>
                                <a:schemeClr val="tx1"/>
                              </a:solidFill>
                              <a:latin typeface="Cambria Math" panose="02040503050406030204" pitchFamily="18" charset="0"/>
                            </a:rPr>
                            <m:t>𝐷</m:t>
                          </m:r>
                        </m:e>
                        <m:sub>
                          <m:r>
                            <a:rPr lang="en-US" sz="2000" i="1" smtClean="0">
                              <a:solidFill>
                                <a:schemeClr val="tx1"/>
                              </a:solidFill>
                              <a:latin typeface="Cambria Math" panose="02040503050406030204" pitchFamily="18" charset="0"/>
                            </a:rPr>
                            <m:t>𝑡</m:t>
                          </m:r>
                        </m:sub>
                        <m:sup>
                          <m:r>
                            <a:rPr lang="en-US" sz="2000" i="1" smtClean="0">
                              <a:solidFill>
                                <a:schemeClr val="tx1"/>
                              </a:solidFill>
                              <a:latin typeface="Cambria Math" panose="02040503050406030204" pitchFamily="18" charset="0"/>
                            </a:rPr>
                            <m:t>𝜈</m:t>
                          </m:r>
                        </m:sup>
                      </m:sSubSup>
                      <m:r>
                        <a:rPr lang="pl-PL" sz="2000" b="0" i="1" smtClean="0">
                          <a:solidFill>
                            <a:schemeClr val="tx1"/>
                          </a:solidFill>
                          <a:latin typeface="Cambria Math" panose="02040503050406030204" pitchFamily="18" charset="0"/>
                        </a:rPr>
                        <m:t>𝑓</m:t>
                      </m:r>
                      <m:d>
                        <m:dPr>
                          <m:ctrlPr>
                            <a:rPr lang="pl-PL" sz="2000" b="0" i="1" smtClean="0">
                              <a:solidFill>
                                <a:schemeClr val="tx1"/>
                              </a:solidFill>
                              <a:latin typeface="Cambria Math" panose="02040503050406030204" pitchFamily="18" charset="0"/>
                            </a:rPr>
                          </m:ctrlPr>
                        </m:dPr>
                        <m:e>
                          <m:r>
                            <a:rPr lang="pl-PL" sz="2000" b="0" i="1" smtClean="0">
                              <a:solidFill>
                                <a:schemeClr val="tx1"/>
                              </a:solidFill>
                              <a:latin typeface="Cambria Math" panose="02040503050406030204" pitchFamily="18" charset="0"/>
                            </a:rPr>
                            <m:t>𝑡</m:t>
                          </m:r>
                        </m:e>
                      </m:d>
                      <m:r>
                        <a:rPr lang="pl-PL" sz="2000" b="0" i="1" smtClean="0">
                          <a:solidFill>
                            <a:schemeClr val="tx1"/>
                          </a:solidFill>
                          <a:latin typeface="Cambria Math" panose="02040503050406030204" pitchFamily="18" charset="0"/>
                        </a:rPr>
                        <m:t>=</m:t>
                      </m:r>
                      <m:f>
                        <m:fPr>
                          <m:ctrlPr>
                            <a:rPr lang="pl-PL" sz="2000" b="0" i="1" smtClean="0">
                              <a:solidFill>
                                <a:schemeClr val="tx1"/>
                              </a:solidFill>
                              <a:latin typeface="Cambria Math" panose="02040503050406030204" pitchFamily="18" charset="0"/>
                            </a:rPr>
                          </m:ctrlPr>
                        </m:fPr>
                        <m:num>
                          <m:r>
                            <a:rPr lang="pl-PL" sz="2000" b="0" i="1" smtClean="0">
                              <a:solidFill>
                                <a:schemeClr val="tx1"/>
                              </a:solidFill>
                              <a:latin typeface="Cambria Math" panose="02040503050406030204" pitchFamily="18" charset="0"/>
                            </a:rPr>
                            <m:t>1</m:t>
                          </m:r>
                        </m:num>
                        <m:den>
                          <m:r>
                            <a:rPr lang="el-GR" sz="2000" b="0" i="1" smtClean="0">
                              <a:solidFill>
                                <a:schemeClr val="tx1"/>
                              </a:solidFill>
                              <a:latin typeface="Cambria Math" panose="02040503050406030204" pitchFamily="18" charset="0"/>
                              <a:ea typeface="Cambria Math" panose="02040503050406030204" pitchFamily="18" charset="0"/>
                            </a:rPr>
                            <m:t>𝛤</m:t>
                          </m:r>
                          <m:r>
                            <a:rPr lang="pl-PL" sz="2000" b="0" i="1" smtClean="0">
                              <a:solidFill>
                                <a:schemeClr val="tx1"/>
                              </a:solidFill>
                              <a:latin typeface="Cambria Math" panose="02040503050406030204" pitchFamily="18" charset="0"/>
                              <a:ea typeface="Cambria Math" panose="02040503050406030204" pitchFamily="18" charset="0"/>
                            </a:rPr>
                            <m:t>(</m:t>
                          </m:r>
                          <m:r>
                            <a:rPr lang="pl-PL" sz="2000" b="0" i="1" smtClean="0">
                              <a:solidFill>
                                <a:schemeClr val="tx1"/>
                              </a:solidFill>
                              <a:latin typeface="Cambria Math" panose="02040503050406030204" pitchFamily="18" charset="0"/>
                              <a:ea typeface="Cambria Math" panose="02040503050406030204" pitchFamily="18" charset="0"/>
                            </a:rPr>
                            <m:t>𝑛</m:t>
                          </m:r>
                          <m:r>
                            <a:rPr lang="pl-PL" sz="2000" b="0" i="1" smtClean="0">
                              <a:solidFill>
                                <a:schemeClr val="tx1"/>
                              </a:solidFill>
                              <a:latin typeface="Cambria Math" panose="02040503050406030204" pitchFamily="18" charset="0"/>
                              <a:ea typeface="Cambria Math" panose="02040503050406030204" pitchFamily="18" charset="0"/>
                            </a:rPr>
                            <m:t>−</m:t>
                          </m:r>
                          <m:r>
                            <a:rPr lang="pl-PL" sz="2000" b="0" i="1" smtClean="0">
                              <a:solidFill>
                                <a:schemeClr val="tx1"/>
                              </a:solidFill>
                              <a:latin typeface="Cambria Math" panose="02040503050406030204" pitchFamily="18" charset="0"/>
                              <a:ea typeface="Cambria Math" panose="02040503050406030204" pitchFamily="18" charset="0"/>
                            </a:rPr>
                            <m:t>𝜈</m:t>
                          </m:r>
                          <m:r>
                            <a:rPr lang="pl-PL" sz="2000" b="0" i="1" smtClean="0">
                              <a:solidFill>
                                <a:schemeClr val="tx1"/>
                              </a:solidFill>
                              <a:latin typeface="Cambria Math" panose="02040503050406030204" pitchFamily="18" charset="0"/>
                              <a:ea typeface="Cambria Math" panose="02040503050406030204" pitchFamily="18" charset="0"/>
                            </a:rPr>
                            <m:t>)</m:t>
                          </m:r>
                        </m:den>
                      </m:f>
                      <m:nary>
                        <m:naryPr>
                          <m:ctrlPr>
                            <a:rPr lang="pl-PL" sz="2000" b="0" i="1" smtClean="0">
                              <a:solidFill>
                                <a:schemeClr val="tx1"/>
                              </a:solidFill>
                              <a:latin typeface="Cambria Math" panose="02040503050406030204" pitchFamily="18" charset="0"/>
                            </a:rPr>
                          </m:ctrlPr>
                        </m:naryPr>
                        <m:sub>
                          <m:r>
                            <m:rPr>
                              <m:brk m:alnAt="23"/>
                            </m:rPr>
                            <a:rPr lang="pl-PL" sz="2000" b="0" i="1" smtClean="0">
                              <a:solidFill>
                                <a:schemeClr val="tx1"/>
                              </a:solidFill>
                              <a:latin typeface="Cambria Math" panose="02040503050406030204" pitchFamily="18" charset="0"/>
                            </a:rPr>
                            <m:t>0</m:t>
                          </m:r>
                        </m:sub>
                        <m:sup>
                          <m:r>
                            <a:rPr lang="pl-PL" sz="2000" b="0" i="1" smtClean="0">
                              <a:solidFill>
                                <a:schemeClr val="tx1"/>
                              </a:solidFill>
                              <a:latin typeface="Cambria Math" panose="02040503050406030204" pitchFamily="18" charset="0"/>
                            </a:rPr>
                            <m:t>𝑡</m:t>
                          </m:r>
                        </m:sup>
                        <m:e>
                          <m:sSup>
                            <m:sSupPr>
                              <m:ctrlPr>
                                <a:rPr lang="pl-PL" sz="2000" b="0" i="1" smtClean="0">
                                  <a:solidFill>
                                    <a:schemeClr val="tx1"/>
                                  </a:solidFill>
                                  <a:latin typeface="Cambria Math" panose="02040503050406030204" pitchFamily="18" charset="0"/>
                                  <a:ea typeface="Cambria Math" panose="02040503050406030204" pitchFamily="18" charset="0"/>
                                </a:rPr>
                              </m:ctrlPr>
                            </m:sSupPr>
                            <m:e>
                              <m:d>
                                <m:dPr>
                                  <m:ctrlPr>
                                    <a:rPr lang="pl-PL" sz="2000" i="1">
                                      <a:solidFill>
                                        <a:schemeClr val="tx1"/>
                                      </a:solidFill>
                                      <a:latin typeface="Cambria Math" panose="02040503050406030204" pitchFamily="18" charset="0"/>
                                    </a:rPr>
                                  </m:ctrlPr>
                                </m:dPr>
                                <m:e>
                                  <m:r>
                                    <a:rPr lang="pl-PL" sz="2000" i="1">
                                      <a:solidFill>
                                        <a:schemeClr val="tx1"/>
                                      </a:solidFill>
                                      <a:latin typeface="Cambria Math" panose="02040503050406030204" pitchFamily="18" charset="0"/>
                                    </a:rPr>
                                    <m:t>𝑡</m:t>
                                  </m:r>
                                  <m:r>
                                    <a:rPr lang="pl-PL" sz="2000" i="1">
                                      <a:solidFill>
                                        <a:schemeClr val="tx1"/>
                                      </a:solidFill>
                                      <a:latin typeface="Cambria Math" panose="02040503050406030204" pitchFamily="18" charset="0"/>
                                    </a:rPr>
                                    <m:t>−</m:t>
                                  </m:r>
                                  <m:r>
                                    <a:rPr lang="pl-PL" sz="2000" i="1">
                                      <a:solidFill>
                                        <a:schemeClr val="tx1"/>
                                      </a:solidFill>
                                      <a:latin typeface="Cambria Math" panose="02040503050406030204" pitchFamily="18" charset="0"/>
                                      <a:ea typeface="Cambria Math" panose="02040503050406030204" pitchFamily="18" charset="0"/>
                                    </a:rPr>
                                    <m:t>𝜏</m:t>
                                  </m:r>
                                </m:e>
                              </m:d>
                            </m:e>
                            <m:sup>
                              <m:r>
                                <a:rPr lang="pl-PL" sz="2000" b="0" i="1" smtClean="0">
                                  <a:solidFill>
                                    <a:schemeClr val="tx1"/>
                                  </a:solidFill>
                                  <a:latin typeface="Cambria Math" panose="02040503050406030204" pitchFamily="18" charset="0"/>
                                  <a:ea typeface="Cambria Math" panose="02040503050406030204" pitchFamily="18" charset="0"/>
                                </a:rPr>
                                <m:t>𝑛</m:t>
                              </m:r>
                              <m:r>
                                <a:rPr lang="pl-PL" sz="2000" b="0" i="1" smtClean="0">
                                  <a:solidFill>
                                    <a:schemeClr val="tx1"/>
                                  </a:solidFill>
                                  <a:latin typeface="Cambria Math" panose="02040503050406030204" pitchFamily="18" charset="0"/>
                                  <a:ea typeface="Cambria Math" panose="02040503050406030204" pitchFamily="18" charset="0"/>
                                </a:rPr>
                                <m:t>−</m:t>
                              </m:r>
                              <m:r>
                                <a:rPr lang="pl-PL" sz="2000" b="0" i="1" smtClean="0">
                                  <a:solidFill>
                                    <a:schemeClr val="tx1"/>
                                  </a:solidFill>
                                  <a:latin typeface="Cambria Math" panose="02040503050406030204" pitchFamily="18" charset="0"/>
                                  <a:ea typeface="Cambria Math" panose="02040503050406030204" pitchFamily="18" charset="0"/>
                                </a:rPr>
                                <m:t>𝜈</m:t>
                              </m:r>
                              <m:r>
                                <a:rPr lang="pl-PL" sz="2000" b="0" i="1" smtClean="0">
                                  <a:solidFill>
                                    <a:schemeClr val="tx1"/>
                                  </a:solidFill>
                                  <a:latin typeface="Cambria Math" panose="02040503050406030204" pitchFamily="18" charset="0"/>
                                  <a:ea typeface="Cambria Math" panose="02040503050406030204" pitchFamily="18" charset="0"/>
                                </a:rPr>
                                <m:t>−1</m:t>
                              </m:r>
                            </m:sup>
                          </m:sSup>
                          <m:sSup>
                            <m:sSupPr>
                              <m:ctrlPr>
                                <a:rPr lang="pl-PL" sz="2000" b="0" i="1" smtClean="0">
                                  <a:solidFill>
                                    <a:schemeClr val="tx1"/>
                                  </a:solidFill>
                                  <a:latin typeface="Cambria Math" panose="02040503050406030204" pitchFamily="18" charset="0"/>
                                  <a:ea typeface="Cambria Math" panose="02040503050406030204" pitchFamily="18" charset="0"/>
                                </a:rPr>
                              </m:ctrlPr>
                            </m:sSupPr>
                            <m:e>
                              <m:r>
                                <a:rPr lang="pl-PL" sz="2000" b="0" i="1" smtClean="0">
                                  <a:solidFill>
                                    <a:schemeClr val="tx1"/>
                                  </a:solidFill>
                                  <a:latin typeface="Cambria Math" panose="02040503050406030204" pitchFamily="18" charset="0"/>
                                  <a:ea typeface="Cambria Math" panose="02040503050406030204" pitchFamily="18" charset="0"/>
                                </a:rPr>
                                <m:t>𝑓</m:t>
                              </m:r>
                            </m:e>
                            <m:sup>
                              <m:r>
                                <a:rPr lang="pl-PL" sz="2000" b="0" i="1" smtClean="0">
                                  <a:solidFill>
                                    <a:schemeClr val="tx1"/>
                                  </a:solidFill>
                                  <a:latin typeface="Cambria Math" panose="02040503050406030204" pitchFamily="18" charset="0"/>
                                  <a:ea typeface="Cambria Math" panose="02040503050406030204" pitchFamily="18" charset="0"/>
                                </a:rPr>
                                <m:t>𝑛</m:t>
                              </m:r>
                            </m:sup>
                          </m:sSup>
                          <m:d>
                            <m:dPr>
                              <m:ctrlPr>
                                <a:rPr lang="pl-PL" sz="2000" b="0" i="1" smtClean="0">
                                  <a:solidFill>
                                    <a:schemeClr val="tx1"/>
                                  </a:solidFill>
                                  <a:latin typeface="Cambria Math" panose="02040503050406030204" pitchFamily="18" charset="0"/>
                                  <a:ea typeface="Cambria Math" panose="02040503050406030204" pitchFamily="18" charset="0"/>
                                </a:rPr>
                              </m:ctrlPr>
                            </m:dPr>
                            <m:e>
                              <m:r>
                                <a:rPr lang="pl-PL" sz="2000" b="0" i="1" smtClean="0">
                                  <a:solidFill>
                                    <a:schemeClr val="tx1"/>
                                  </a:solidFill>
                                  <a:latin typeface="Cambria Math" panose="02040503050406030204" pitchFamily="18" charset="0"/>
                                  <a:ea typeface="Cambria Math" panose="02040503050406030204" pitchFamily="18" charset="0"/>
                                </a:rPr>
                                <m:t>𝜏</m:t>
                              </m:r>
                            </m:e>
                          </m:d>
                          <m:r>
                            <a:rPr lang="pl-PL" sz="2000" b="0" i="1" smtClean="0">
                              <a:solidFill>
                                <a:schemeClr val="tx1"/>
                              </a:solidFill>
                              <a:latin typeface="Cambria Math" panose="02040503050406030204" pitchFamily="18" charset="0"/>
                              <a:ea typeface="Cambria Math" panose="02040503050406030204" pitchFamily="18" charset="0"/>
                            </a:rPr>
                            <m:t> </m:t>
                          </m:r>
                          <m:r>
                            <a:rPr lang="pl-PL" sz="2000" b="0" i="1" smtClean="0">
                              <a:solidFill>
                                <a:schemeClr val="tx1"/>
                              </a:solidFill>
                              <a:latin typeface="Cambria Math" panose="02040503050406030204" pitchFamily="18" charset="0"/>
                              <a:ea typeface="Cambria Math" panose="02040503050406030204" pitchFamily="18" charset="0"/>
                            </a:rPr>
                            <m:t>𝑑</m:t>
                          </m:r>
                          <m:r>
                            <a:rPr lang="pl-PL" sz="2000" b="0" i="1" smtClean="0">
                              <a:solidFill>
                                <a:schemeClr val="tx1"/>
                              </a:solidFill>
                              <a:latin typeface="Cambria Math" panose="02040503050406030204" pitchFamily="18" charset="0"/>
                              <a:ea typeface="Cambria Math" panose="02040503050406030204" pitchFamily="18" charset="0"/>
                            </a:rPr>
                            <m:t>𝜏</m:t>
                          </m:r>
                        </m:e>
                      </m:nary>
                      <m:r>
                        <a:rPr lang="pl-PL" sz="2000" b="0" i="1" smtClean="0">
                          <a:solidFill>
                            <a:schemeClr val="tx1"/>
                          </a:solidFill>
                          <a:latin typeface="Cambria Math" panose="02040503050406030204" pitchFamily="18" charset="0"/>
                          <a:ea typeface="Cambria Math" panose="02040503050406030204" pitchFamily="18" charset="0"/>
                        </a:rPr>
                        <m:t>,  </m:t>
                      </m:r>
                      <m:r>
                        <a:rPr lang="pl-PL" sz="2000" b="0" i="1" smtClean="0">
                          <a:solidFill>
                            <a:schemeClr val="tx1"/>
                          </a:solidFill>
                          <a:latin typeface="Cambria Math" panose="02040503050406030204" pitchFamily="18" charset="0"/>
                          <a:ea typeface="Cambria Math" panose="02040503050406030204" pitchFamily="18" charset="0"/>
                        </a:rPr>
                        <m:t>𝑛</m:t>
                      </m:r>
                      <m:r>
                        <a:rPr lang="pl-PL" sz="2000" b="0" i="1" smtClean="0">
                          <a:solidFill>
                            <a:schemeClr val="tx1"/>
                          </a:solidFill>
                          <a:latin typeface="Cambria Math" panose="02040503050406030204" pitchFamily="18" charset="0"/>
                          <a:ea typeface="Cambria Math" panose="02040503050406030204" pitchFamily="18" charset="0"/>
                        </a:rPr>
                        <m:t>=</m:t>
                      </m:r>
                      <m:d>
                        <m:dPr>
                          <m:begChr m:val="⌈"/>
                          <m:endChr m:val="⌉"/>
                          <m:ctrlPr>
                            <a:rPr lang="pl-PL" sz="2000" b="0" i="1" smtClean="0">
                              <a:solidFill>
                                <a:schemeClr val="tx1"/>
                              </a:solidFill>
                              <a:latin typeface="Cambria Math" panose="02040503050406030204" pitchFamily="18" charset="0"/>
                              <a:ea typeface="Cambria Math" panose="02040503050406030204" pitchFamily="18" charset="0"/>
                            </a:rPr>
                          </m:ctrlPr>
                        </m:dPr>
                        <m:e>
                          <m:r>
                            <a:rPr lang="pl-PL" sz="2000" b="0" i="1" smtClean="0">
                              <a:solidFill>
                                <a:schemeClr val="tx1"/>
                              </a:solidFill>
                              <a:latin typeface="Cambria Math" panose="02040503050406030204" pitchFamily="18" charset="0"/>
                              <a:ea typeface="Cambria Math" panose="02040503050406030204" pitchFamily="18" charset="0"/>
                            </a:rPr>
                            <m:t>𝜈</m:t>
                          </m:r>
                        </m:e>
                      </m:d>
                      <m:r>
                        <a:rPr lang="pl-PL" sz="2000" b="0" i="1" smtClean="0">
                          <a:solidFill>
                            <a:schemeClr val="tx1"/>
                          </a:solidFill>
                          <a:latin typeface="Cambria Math" panose="02040503050406030204" pitchFamily="18" charset="0"/>
                          <a:ea typeface="Cambria Math" panose="02040503050406030204" pitchFamily="18" charset="0"/>
                        </a:rPr>
                        <m:t>.</m:t>
                      </m:r>
                    </m:oMath>
                  </m:oMathPara>
                </a14:m>
                <a:endParaRPr lang="pl-PL" sz="2000" dirty="0">
                  <a:solidFill>
                    <a:schemeClr val="tx1"/>
                  </a:solidFill>
                </a:endParaRPr>
              </a:p>
              <a:p>
                <a:endParaRPr lang="en-US" sz="2000" dirty="0"/>
              </a:p>
            </p:txBody>
          </p:sp>
        </mc:Choice>
        <mc:Fallback xmlns="">
          <p:sp>
            <p:nvSpPr>
              <p:cNvPr id="3" name="Symbol zastępczy zawartości 2">
                <a:extLst>
                  <a:ext uri="{FF2B5EF4-FFF2-40B4-BE49-F238E27FC236}">
                    <a16:creationId xmlns:a16="http://schemas.microsoft.com/office/drawing/2014/main" id="{9C588F4F-8D1A-D92F-9055-95F039B6903D}"/>
                  </a:ext>
                </a:extLst>
              </p:cNvPr>
              <p:cNvSpPr>
                <a:spLocks noGrp="1" noRot="1" noChangeAspect="1" noMove="1" noResize="1" noEditPoints="1" noAdjustHandles="1" noChangeArrowheads="1" noChangeShapeType="1" noTextEdit="1"/>
              </p:cNvSpPr>
              <p:nvPr>
                <p:ph sz="quarter" idx="15"/>
              </p:nvPr>
            </p:nvSpPr>
            <p:spPr>
              <a:xfrm>
                <a:off x="550863" y="2028622"/>
                <a:ext cx="5545137" cy="3967366"/>
              </a:xfrm>
              <a:blipFill>
                <a:blip r:embed="rId2"/>
                <a:stretch>
                  <a:fillRect l="-2747" t="-1843" r="-3956"/>
                </a:stretch>
              </a:blipFill>
            </p:spPr>
            <p:txBody>
              <a:bodyPr/>
              <a:lstStyle/>
              <a:p>
                <a:r>
                  <a:rPr lang="en-US">
                    <a:noFill/>
                  </a:rPr>
                  <a:t> </a:t>
                </a:r>
              </a:p>
            </p:txBody>
          </p:sp>
        </mc:Fallback>
      </mc:AlternateContent>
      <p:sp>
        <p:nvSpPr>
          <p:cNvPr id="5" name="Symbol zastępczy daty 4">
            <a:extLst>
              <a:ext uri="{FF2B5EF4-FFF2-40B4-BE49-F238E27FC236}">
                <a16:creationId xmlns:a16="http://schemas.microsoft.com/office/drawing/2014/main" id="{9469629A-CE50-6644-F265-ED09F3BB626A}"/>
              </a:ext>
            </a:extLst>
          </p:cNvPr>
          <p:cNvSpPr>
            <a:spLocks noGrp="1"/>
          </p:cNvSpPr>
          <p:nvPr>
            <p:ph type="dt" sz="half" idx="10"/>
          </p:nvPr>
        </p:nvSpPr>
        <p:spPr/>
        <p:txBody>
          <a:bodyPr/>
          <a:lstStyle/>
          <a:p>
            <a:r>
              <a:rPr lang="en-US"/>
              <a:t>1-3.12.2023</a:t>
            </a:r>
          </a:p>
        </p:txBody>
      </p:sp>
      <p:sp>
        <p:nvSpPr>
          <p:cNvPr id="6" name="Symbol zastępczy stopki 5">
            <a:extLst>
              <a:ext uri="{FF2B5EF4-FFF2-40B4-BE49-F238E27FC236}">
                <a16:creationId xmlns:a16="http://schemas.microsoft.com/office/drawing/2014/main" id="{1AFAD703-1B40-EEE1-6AF0-62E80F3BED69}"/>
              </a:ext>
            </a:extLst>
          </p:cNvPr>
          <p:cNvSpPr>
            <a:spLocks noGrp="1"/>
          </p:cNvSpPr>
          <p:nvPr>
            <p:ph type="ftr" sz="quarter" idx="11"/>
          </p:nvPr>
        </p:nvSpPr>
        <p:spPr/>
        <p:txBody>
          <a:bodyPr/>
          <a:lstStyle/>
          <a:p>
            <a:r>
              <a:rPr lang="pl-PL"/>
              <a:t>X Ogólnopolska Matematyczna Konferencja Studentów "OMatKo!!!"</a:t>
            </a:r>
            <a:endParaRPr lang="en-US"/>
          </a:p>
        </p:txBody>
      </p:sp>
      <p:sp>
        <p:nvSpPr>
          <p:cNvPr id="7" name="Symbol zastępczy numeru slajdu 6">
            <a:extLst>
              <a:ext uri="{FF2B5EF4-FFF2-40B4-BE49-F238E27FC236}">
                <a16:creationId xmlns:a16="http://schemas.microsoft.com/office/drawing/2014/main" id="{5BD60EB0-3E34-AC3D-C55D-2220249C6AF2}"/>
              </a:ext>
            </a:extLst>
          </p:cNvPr>
          <p:cNvSpPr>
            <a:spLocks noGrp="1"/>
          </p:cNvSpPr>
          <p:nvPr>
            <p:ph type="sldNum" sz="quarter" idx="12"/>
          </p:nvPr>
        </p:nvSpPr>
        <p:spPr/>
        <p:txBody>
          <a:bodyPr/>
          <a:lstStyle/>
          <a:p>
            <a:fld id="{DBA1B0FB-D917-4C8C-928F-313BD683BF39}" type="slidenum">
              <a:rPr lang="en-US" smtClean="0"/>
              <a:t>16</a:t>
            </a:fld>
            <a:endParaRPr lang="en-US"/>
          </a:p>
        </p:txBody>
      </p:sp>
      <p:pic>
        <p:nvPicPr>
          <p:cNvPr id="13" name="Symbol zastępczy obrazu 12" descr="Obraz zawierający Sztuka fraktalna, sztuka, Wielobarwność, Sztuka psychodeliczna&#10;&#10;Opis wygenerowany automatycznie">
            <a:extLst>
              <a:ext uri="{FF2B5EF4-FFF2-40B4-BE49-F238E27FC236}">
                <a16:creationId xmlns:a16="http://schemas.microsoft.com/office/drawing/2014/main" id="{59B9518C-8765-5385-6665-EABCAA5F3DEC}"/>
              </a:ext>
            </a:extLst>
          </p:cNvPr>
          <p:cNvPicPr>
            <a:picLocks noGrp="1" noChangeAspect="1"/>
          </p:cNvPicPr>
          <p:nvPr>
            <p:ph type="pic" sz="quarter" idx="13"/>
          </p:nvPr>
        </p:nvPicPr>
        <p:blipFill>
          <a:blip r:embed="rId3"/>
          <a:srcRect l="15" r="15"/>
          <a:stretch>
            <a:fillRect/>
          </a:stretch>
        </p:blipFill>
        <p:spPr>
          <a:xfrm>
            <a:off x="6548438" y="862013"/>
            <a:ext cx="5132387" cy="5133975"/>
          </a:xfrm>
        </p:spPr>
      </p:pic>
    </p:spTree>
    <p:extLst>
      <p:ext uri="{BB962C8B-B14F-4D97-AF65-F5344CB8AC3E}">
        <p14:creationId xmlns:p14="http://schemas.microsoft.com/office/powerpoint/2010/main" val="806811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A7ACDE4-1186-ECBF-5A2E-AACA88DB977E}"/>
              </a:ext>
            </a:extLst>
          </p:cNvPr>
          <p:cNvSpPr>
            <a:spLocks noGrp="1"/>
          </p:cNvSpPr>
          <p:nvPr>
            <p:ph type="title"/>
          </p:nvPr>
        </p:nvSpPr>
        <p:spPr>
          <a:xfrm>
            <a:off x="549537" y="935355"/>
            <a:ext cx="11091600" cy="620858"/>
          </a:xfrm>
        </p:spPr>
        <p:txBody>
          <a:bodyPr/>
          <a:lstStyle/>
          <a:p>
            <a:r>
              <a:rPr lang="pl-PL" sz="4000" dirty="0"/>
              <a:t>Opis algorytmu</a:t>
            </a:r>
            <a:endParaRPr lang="en-US" sz="4000" dirty="0"/>
          </a:p>
        </p:txBody>
      </p:sp>
      <mc:AlternateContent xmlns:mc="http://schemas.openxmlformats.org/markup-compatibility/2006" xmlns:a14="http://schemas.microsoft.com/office/drawing/2010/main">
        <mc:Choice Requires="a14">
          <p:sp>
            <p:nvSpPr>
              <p:cNvPr id="3" name="Symbol zastępczy zawartości 2">
                <a:extLst>
                  <a:ext uri="{FF2B5EF4-FFF2-40B4-BE49-F238E27FC236}">
                    <a16:creationId xmlns:a16="http://schemas.microsoft.com/office/drawing/2014/main" id="{BC545736-E037-02C8-6523-E35F9E9D84C3}"/>
                  </a:ext>
                </a:extLst>
              </p:cNvPr>
              <p:cNvSpPr>
                <a:spLocks noGrp="1"/>
              </p:cNvSpPr>
              <p:nvPr>
                <p:ph idx="1"/>
              </p:nvPr>
            </p:nvSpPr>
            <p:spPr>
              <a:xfrm>
                <a:off x="549538" y="1601355"/>
                <a:ext cx="11090274" cy="4271125"/>
              </a:xfrm>
            </p:spPr>
            <p:txBody>
              <a:bodyPr/>
              <a:lstStyle/>
              <a:p>
                <a:pPr marL="0" indent="0">
                  <a:buNone/>
                </a:pPr>
                <a:r>
                  <a:rPr lang="pl-PL" dirty="0">
                    <a:solidFill>
                      <a:srgbClr val="FFFFFF"/>
                    </a:solidFill>
                  </a:rPr>
                  <a:t>Rozważmy FPE odpowiadający procesowi </a:t>
                </a:r>
                <a:r>
                  <a:rPr lang="pl-PL" dirty="0" err="1">
                    <a:solidFill>
                      <a:srgbClr val="FFFFFF"/>
                    </a:solidFill>
                  </a:rPr>
                  <a:t>Ornsteina-Uhlenbecka</a:t>
                </a:r>
                <a:r>
                  <a:rPr lang="pl-PL" dirty="0">
                    <a:solidFill>
                      <a:srgbClr val="FFFFFF"/>
                    </a:solidFill>
                  </a:rPr>
                  <a:t> i dla prostoty przyjmijmy, że </a:t>
                </a:r>
                <a14:m>
                  <m:oMath xmlns:m="http://schemas.openxmlformats.org/officeDocument/2006/math">
                    <m:r>
                      <a:rPr lang="pl-PL" i="1" smtClean="0">
                        <a:solidFill>
                          <a:srgbClr val="FFFFFF"/>
                        </a:solidFill>
                        <a:latin typeface="Cambria Math" panose="02040503050406030204" pitchFamily="18" charset="0"/>
                        <a:ea typeface="Cambria Math" panose="02040503050406030204" pitchFamily="18" charset="0"/>
                      </a:rPr>
                      <m:t>𝜇</m:t>
                    </m:r>
                    <m:d>
                      <m:dPr>
                        <m:ctrlPr>
                          <a:rPr lang="pl-PL" b="0" i="1" smtClean="0">
                            <a:solidFill>
                              <a:srgbClr val="FFFFFF"/>
                            </a:solidFill>
                            <a:latin typeface="Cambria Math" panose="02040503050406030204" pitchFamily="18" charset="0"/>
                            <a:ea typeface="Cambria Math" panose="02040503050406030204" pitchFamily="18" charset="0"/>
                          </a:rPr>
                        </m:ctrlPr>
                      </m:dPr>
                      <m:e>
                        <m:r>
                          <a:rPr lang="pl-PL" b="0" i="1" smtClean="0">
                            <a:solidFill>
                              <a:srgbClr val="FFFFFF"/>
                            </a:solidFill>
                            <a:latin typeface="Cambria Math" panose="02040503050406030204" pitchFamily="18" charset="0"/>
                            <a:ea typeface="Cambria Math" panose="02040503050406030204" pitchFamily="18" charset="0"/>
                          </a:rPr>
                          <m:t>𝑥</m:t>
                        </m:r>
                        <m:r>
                          <a:rPr lang="pl-PL" b="0" i="1" smtClean="0">
                            <a:solidFill>
                              <a:srgbClr val="FFFFFF"/>
                            </a:solidFill>
                            <a:latin typeface="Cambria Math" panose="02040503050406030204" pitchFamily="18" charset="0"/>
                            <a:ea typeface="Cambria Math" panose="02040503050406030204" pitchFamily="18" charset="0"/>
                          </a:rPr>
                          <m:t>,</m:t>
                        </m:r>
                        <m:r>
                          <a:rPr lang="pl-PL" b="0" i="1" smtClean="0">
                            <a:solidFill>
                              <a:srgbClr val="FFFFFF"/>
                            </a:solidFill>
                            <a:latin typeface="Cambria Math" panose="02040503050406030204" pitchFamily="18" charset="0"/>
                            <a:ea typeface="Cambria Math" panose="02040503050406030204" pitchFamily="18" charset="0"/>
                          </a:rPr>
                          <m:t>𝑡</m:t>
                        </m:r>
                      </m:e>
                    </m:d>
                    <m:r>
                      <a:rPr lang="pl-PL" b="0" i="1" smtClean="0">
                        <a:solidFill>
                          <a:srgbClr val="FFFFFF"/>
                        </a:solidFill>
                        <a:latin typeface="Cambria Math" panose="02040503050406030204" pitchFamily="18" charset="0"/>
                        <a:ea typeface="Cambria Math" panose="02040503050406030204" pitchFamily="18" charset="0"/>
                      </a:rPr>
                      <m:t>=</m:t>
                    </m:r>
                    <m:r>
                      <a:rPr lang="pl-PL" b="0" i="1" smtClean="0">
                        <a:solidFill>
                          <a:srgbClr val="FFFFFF"/>
                        </a:solidFill>
                        <a:latin typeface="Cambria Math" panose="02040503050406030204" pitchFamily="18" charset="0"/>
                        <a:ea typeface="Cambria Math" panose="02040503050406030204" pitchFamily="18" charset="0"/>
                      </a:rPr>
                      <m:t>𝛾</m:t>
                    </m:r>
                    <m:r>
                      <a:rPr lang="pl-PL" b="0" i="1" smtClean="0">
                        <a:solidFill>
                          <a:srgbClr val="FFFFFF"/>
                        </a:solidFill>
                        <a:latin typeface="Cambria Math" panose="02040503050406030204" pitchFamily="18" charset="0"/>
                        <a:ea typeface="Cambria Math" panose="02040503050406030204" pitchFamily="18" charset="0"/>
                      </a:rPr>
                      <m:t>𝑥</m:t>
                    </m:r>
                    <m:r>
                      <a:rPr lang="pl-PL" b="0" i="1" smtClean="0">
                        <a:solidFill>
                          <a:srgbClr val="FFFFFF"/>
                        </a:solidFill>
                        <a:latin typeface="Cambria Math" panose="02040503050406030204" pitchFamily="18" charset="0"/>
                        <a:ea typeface="Cambria Math" panose="02040503050406030204" pitchFamily="18" charset="0"/>
                      </a:rPr>
                      <m:t>+</m:t>
                    </m:r>
                    <m:r>
                      <a:rPr lang="pl-PL" b="0" i="1" smtClean="0">
                        <a:solidFill>
                          <a:srgbClr val="FFFFFF"/>
                        </a:solidFill>
                        <a:latin typeface="Cambria Math" panose="02040503050406030204" pitchFamily="18" charset="0"/>
                        <a:ea typeface="Cambria Math" panose="02040503050406030204" pitchFamily="18" charset="0"/>
                      </a:rPr>
                      <m:t>𝑢</m:t>
                    </m:r>
                  </m:oMath>
                </a14:m>
                <a:r>
                  <a:rPr lang="pl-PL" dirty="0">
                    <a:solidFill>
                      <a:srgbClr val="FFFFFF"/>
                    </a:solidFill>
                  </a:rPr>
                  <a:t> i </a:t>
                </a:r>
                <a14:m>
                  <m:oMath xmlns:m="http://schemas.openxmlformats.org/officeDocument/2006/math">
                    <m:r>
                      <a:rPr lang="pl-PL" b="0" i="1" smtClean="0">
                        <a:solidFill>
                          <a:srgbClr val="FFFFFF"/>
                        </a:solidFill>
                        <a:latin typeface="Cambria Math" panose="02040503050406030204" pitchFamily="18" charset="0"/>
                      </a:rPr>
                      <m:t>𝑎</m:t>
                    </m:r>
                    <m:d>
                      <m:dPr>
                        <m:ctrlPr>
                          <a:rPr lang="pl-PL" b="0" i="1" smtClean="0">
                            <a:solidFill>
                              <a:srgbClr val="FFFFFF"/>
                            </a:solidFill>
                            <a:latin typeface="Cambria Math" panose="02040503050406030204" pitchFamily="18" charset="0"/>
                          </a:rPr>
                        </m:ctrlPr>
                      </m:dPr>
                      <m:e>
                        <m:r>
                          <a:rPr lang="pl-PL" b="0" i="1" smtClean="0">
                            <a:solidFill>
                              <a:srgbClr val="FFFFFF"/>
                            </a:solidFill>
                            <a:latin typeface="Cambria Math" panose="02040503050406030204" pitchFamily="18" charset="0"/>
                          </a:rPr>
                          <m:t>𝑥</m:t>
                        </m:r>
                        <m:r>
                          <a:rPr lang="pl-PL" b="0" i="1" smtClean="0">
                            <a:solidFill>
                              <a:srgbClr val="FFFFFF"/>
                            </a:solidFill>
                            <a:latin typeface="Cambria Math" panose="02040503050406030204" pitchFamily="18" charset="0"/>
                          </a:rPr>
                          <m:t>,</m:t>
                        </m:r>
                        <m:r>
                          <a:rPr lang="pl-PL" b="0" i="1" smtClean="0">
                            <a:solidFill>
                              <a:srgbClr val="FFFFFF"/>
                            </a:solidFill>
                            <a:latin typeface="Cambria Math" panose="02040503050406030204" pitchFamily="18" charset="0"/>
                          </a:rPr>
                          <m:t>𝑡</m:t>
                        </m:r>
                      </m:e>
                    </m:d>
                    <m:r>
                      <a:rPr lang="pl-PL" b="0" i="1" smtClean="0">
                        <a:solidFill>
                          <a:srgbClr val="FFFFFF"/>
                        </a:solidFill>
                        <a:latin typeface="Cambria Math" panose="02040503050406030204" pitchFamily="18" charset="0"/>
                      </a:rPr>
                      <m:t>=2</m:t>
                    </m:r>
                    <m:r>
                      <a:rPr lang="pl-PL" b="0" i="1" smtClean="0">
                        <a:solidFill>
                          <a:srgbClr val="FFFFFF"/>
                        </a:solidFill>
                        <a:latin typeface="Cambria Math" panose="02040503050406030204" pitchFamily="18" charset="0"/>
                      </a:rPr>
                      <m:t>𝑐</m:t>
                    </m:r>
                  </m:oMath>
                </a14:m>
                <a:r>
                  <a:rPr lang="pl-PL" dirty="0">
                    <a:solidFill>
                      <a:srgbClr val="FFFFFF"/>
                    </a:solidFill>
                  </a:rPr>
                  <a:t>, gdzie </a:t>
                </a:r>
                <a14:m>
                  <m:oMath xmlns:m="http://schemas.openxmlformats.org/officeDocument/2006/math">
                    <m:r>
                      <a:rPr lang="pl-PL" i="1">
                        <a:solidFill>
                          <a:srgbClr val="FFFFFF"/>
                        </a:solidFill>
                        <a:latin typeface="Cambria Math" panose="02040503050406030204" pitchFamily="18" charset="0"/>
                        <a:ea typeface="Cambria Math" panose="02040503050406030204" pitchFamily="18" charset="0"/>
                      </a:rPr>
                      <m:t>𝛾</m:t>
                    </m:r>
                    <m:r>
                      <a:rPr lang="pl-PL" b="0" i="1" smtClean="0">
                        <a:solidFill>
                          <a:srgbClr val="FFFFFF"/>
                        </a:solidFill>
                        <a:latin typeface="Cambria Math" panose="02040503050406030204" pitchFamily="18" charset="0"/>
                        <a:ea typeface="Cambria Math" panose="02040503050406030204" pitchFamily="18" charset="0"/>
                      </a:rPr>
                      <m:t>&lt;0</m:t>
                    </m:r>
                  </m:oMath>
                </a14:m>
                <a:r>
                  <a:rPr lang="pl-PL" dirty="0">
                    <a:solidFill>
                      <a:srgbClr val="FFFFFF"/>
                    </a:solidFill>
                  </a:rPr>
                  <a:t> i </a:t>
                </a:r>
                <a14:m>
                  <m:oMath xmlns:m="http://schemas.openxmlformats.org/officeDocument/2006/math">
                    <m:r>
                      <a:rPr lang="pl-PL" b="0" i="1" smtClean="0">
                        <a:solidFill>
                          <a:srgbClr val="FFFFFF"/>
                        </a:solidFill>
                        <a:latin typeface="Cambria Math" panose="02040503050406030204" pitchFamily="18" charset="0"/>
                        <a:ea typeface="Cambria Math" panose="02040503050406030204" pitchFamily="18" charset="0"/>
                      </a:rPr>
                      <m:t>𝑢</m:t>
                    </m:r>
                    <m:r>
                      <a:rPr lang="pl-PL" b="0" i="1" smtClean="0">
                        <a:solidFill>
                          <a:srgbClr val="FFFFFF"/>
                        </a:solidFill>
                        <a:latin typeface="Cambria Math" panose="02040503050406030204" pitchFamily="18" charset="0"/>
                        <a:ea typeface="Cambria Math" panose="02040503050406030204" pitchFamily="18" charset="0"/>
                      </a:rPr>
                      <m:t>,</m:t>
                    </m:r>
                    <m:r>
                      <a:rPr lang="pl-PL" b="0" i="1" smtClean="0">
                        <a:solidFill>
                          <a:srgbClr val="FFFFFF"/>
                        </a:solidFill>
                        <a:latin typeface="Cambria Math" panose="02040503050406030204" pitchFamily="18" charset="0"/>
                        <a:ea typeface="Cambria Math" panose="02040503050406030204" pitchFamily="18" charset="0"/>
                      </a:rPr>
                      <m:t>𝑐</m:t>
                    </m:r>
                    <m:r>
                      <a:rPr lang="pl-PL" b="0" i="1" smtClean="0">
                        <a:solidFill>
                          <a:srgbClr val="FFFFFF"/>
                        </a:solidFill>
                        <a:latin typeface="Cambria Math" panose="02040503050406030204" pitchFamily="18" charset="0"/>
                        <a:ea typeface="Cambria Math" panose="02040503050406030204" pitchFamily="18" charset="0"/>
                      </a:rPr>
                      <m:t>&gt;0</m:t>
                    </m:r>
                  </m:oMath>
                </a14:m>
                <a:r>
                  <a:rPr lang="pl-PL" dirty="0">
                    <a:solidFill>
                      <a:srgbClr val="FFFFFF"/>
                    </a:solidFill>
                  </a:rPr>
                  <a:t> są stałymi. W takim przypadku FPE ma formę</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FFFFFF"/>
                              </a:solidFill>
                              <a:latin typeface="Cambria Math" panose="02040503050406030204" pitchFamily="18" charset="0"/>
                            </a:rPr>
                          </m:ctrlPr>
                        </m:dPr>
                        <m:e>
                          <m:eqArr>
                            <m:eqArrPr>
                              <m:ctrlPr>
                                <a:rPr lang="en-US" i="1" smtClean="0">
                                  <a:solidFill>
                                    <a:srgbClr val="FFFFFF"/>
                                  </a:solidFill>
                                  <a:latin typeface="Cambria Math" panose="02040503050406030204" pitchFamily="18" charset="0"/>
                                </a:rPr>
                              </m:ctrlPr>
                            </m:eqArrPr>
                            <m:e>
                              <m:sSub>
                                <m:sSubPr>
                                  <m:ctrlPr>
                                    <a:rPr lang="pl-PL" i="1">
                                      <a:solidFill>
                                        <a:schemeClr val="tx1"/>
                                      </a:solidFill>
                                      <a:latin typeface="Cambria Math" panose="02040503050406030204" pitchFamily="18" charset="0"/>
                                      <a:ea typeface="Cambria Math" panose="02040503050406030204" pitchFamily="18" charset="0"/>
                                    </a:rPr>
                                  </m:ctrlPr>
                                </m:sSubPr>
                                <m:e>
                                  <m:r>
                                    <a:rPr lang="pl-PL" i="1">
                                      <a:solidFill>
                                        <a:schemeClr val="tx1"/>
                                      </a:solidFill>
                                      <a:latin typeface="Cambria Math" panose="02040503050406030204" pitchFamily="18" charset="0"/>
                                      <a:ea typeface="Cambria Math" panose="02040503050406030204" pitchFamily="18" charset="0"/>
                                    </a:rPr>
                                    <m:t>𝜕</m:t>
                                  </m:r>
                                </m:e>
                                <m:sub>
                                  <m:r>
                                    <a:rPr lang="pl-PL" i="1">
                                      <a:solidFill>
                                        <a:schemeClr val="tx1"/>
                                      </a:solidFill>
                                      <a:latin typeface="Cambria Math" panose="02040503050406030204" pitchFamily="18" charset="0"/>
                                      <a:ea typeface="Cambria Math" panose="02040503050406030204" pitchFamily="18" charset="0"/>
                                    </a:rPr>
                                    <m:t>𝑡</m:t>
                                  </m:r>
                                </m:sub>
                              </m:sSub>
                              <m:r>
                                <a:rPr lang="pl-PL" i="1">
                                  <a:solidFill>
                                    <a:schemeClr val="tx1"/>
                                  </a:solidFill>
                                  <a:latin typeface="Cambria Math" panose="02040503050406030204" pitchFamily="18" charset="0"/>
                                  <a:ea typeface="Cambria Math" panose="02040503050406030204" pitchFamily="18" charset="0"/>
                                </a:rPr>
                                <m:t>𝑓</m:t>
                              </m:r>
                              <m:d>
                                <m:dPr>
                                  <m:ctrlPr>
                                    <a:rPr lang="pl-PL" i="1">
                                      <a:solidFill>
                                        <a:schemeClr val="tx1"/>
                                      </a:solidFill>
                                      <a:latin typeface="Cambria Math" panose="02040503050406030204" pitchFamily="18" charset="0"/>
                                      <a:ea typeface="Cambria Math" panose="02040503050406030204" pitchFamily="18" charset="0"/>
                                    </a:rPr>
                                  </m:ctrlPr>
                                </m:dPr>
                                <m:e>
                                  <m:r>
                                    <a:rPr lang="pl-PL" i="1">
                                      <a:solidFill>
                                        <a:schemeClr val="tx1"/>
                                      </a:solidFill>
                                      <a:latin typeface="Cambria Math" panose="02040503050406030204" pitchFamily="18" charset="0"/>
                                      <a:ea typeface="Cambria Math" panose="02040503050406030204" pitchFamily="18" charset="0"/>
                                    </a:rPr>
                                    <m:t>𝑥</m:t>
                                  </m:r>
                                  <m:r>
                                    <a:rPr lang="pl-PL" i="1">
                                      <a:solidFill>
                                        <a:schemeClr val="tx1"/>
                                      </a:solidFill>
                                      <a:latin typeface="Cambria Math" panose="02040503050406030204" pitchFamily="18" charset="0"/>
                                      <a:ea typeface="Cambria Math" panose="02040503050406030204" pitchFamily="18" charset="0"/>
                                    </a:rPr>
                                    <m:t>,</m:t>
                                  </m:r>
                                  <m:r>
                                    <a:rPr lang="pl-PL" i="1">
                                      <a:solidFill>
                                        <a:schemeClr val="tx1"/>
                                      </a:solidFill>
                                      <a:latin typeface="Cambria Math" panose="02040503050406030204" pitchFamily="18" charset="0"/>
                                      <a:ea typeface="Cambria Math" panose="02040503050406030204" pitchFamily="18" charset="0"/>
                                    </a:rPr>
                                    <m:t>𝑡</m:t>
                                  </m:r>
                                </m:e>
                              </m:d>
                              <m:r>
                                <a:rPr lang="pl-PL" i="1">
                                  <a:solidFill>
                                    <a:schemeClr val="tx1"/>
                                  </a:solidFill>
                                  <a:latin typeface="Cambria Math" panose="02040503050406030204" pitchFamily="18" charset="0"/>
                                  <a:ea typeface="Cambria Math" panose="02040503050406030204" pitchFamily="18" charset="0"/>
                                </a:rPr>
                                <m:t>=−</m:t>
                              </m:r>
                              <m:r>
                                <m:rPr>
                                  <m:nor/>
                                </m:rPr>
                                <a:rPr lang="pl-PL" dirty="0">
                                  <a:solidFill>
                                    <a:schemeClr val="tx1"/>
                                  </a:solidFill>
                                  <a:latin typeface="Cambria Math" panose="02040503050406030204" pitchFamily="18" charset="0"/>
                                  <a:ea typeface="Cambria Math" panose="02040503050406030204" pitchFamily="18" charset="0"/>
                                </a:rPr>
                                <m:t> </m:t>
                              </m:r>
                              <m:sSub>
                                <m:sSubPr>
                                  <m:ctrlPr>
                                    <a:rPr lang="pl-PL" i="1">
                                      <a:solidFill>
                                        <a:schemeClr val="tx1"/>
                                      </a:solidFill>
                                      <a:latin typeface="Cambria Math" panose="02040503050406030204" pitchFamily="18" charset="0"/>
                                      <a:ea typeface="Cambria Math" panose="02040503050406030204" pitchFamily="18" charset="0"/>
                                    </a:rPr>
                                  </m:ctrlPr>
                                </m:sSubPr>
                                <m:e>
                                  <m:r>
                                    <a:rPr lang="pl-PL" i="1">
                                      <a:solidFill>
                                        <a:schemeClr val="tx1"/>
                                      </a:solidFill>
                                      <a:latin typeface="Cambria Math" panose="02040503050406030204" pitchFamily="18" charset="0"/>
                                      <a:ea typeface="Cambria Math" panose="02040503050406030204" pitchFamily="18" charset="0"/>
                                    </a:rPr>
                                    <m:t>𝜕</m:t>
                                  </m:r>
                                </m:e>
                                <m:sub>
                                  <m:r>
                                    <a:rPr lang="pl-PL" i="1">
                                      <a:solidFill>
                                        <a:schemeClr val="tx1"/>
                                      </a:solidFill>
                                      <a:latin typeface="Cambria Math" panose="02040503050406030204" pitchFamily="18" charset="0"/>
                                      <a:ea typeface="Cambria Math" panose="02040503050406030204" pitchFamily="18" charset="0"/>
                                    </a:rPr>
                                    <m:t>𝑥</m:t>
                                  </m:r>
                                </m:sub>
                              </m:sSub>
                              <m:d>
                                <m:dPr>
                                  <m:ctrlPr>
                                    <a:rPr lang="pl-PL" i="1">
                                      <a:solidFill>
                                        <a:schemeClr val="tx1"/>
                                      </a:solidFill>
                                      <a:latin typeface="Cambria Math" panose="02040503050406030204" pitchFamily="18" charset="0"/>
                                      <a:ea typeface="Cambria Math" panose="02040503050406030204" pitchFamily="18" charset="0"/>
                                    </a:rPr>
                                  </m:ctrlPr>
                                </m:dPr>
                                <m:e>
                                  <m:d>
                                    <m:dPr>
                                      <m:ctrlPr>
                                        <a:rPr lang="pl-PL" i="1">
                                          <a:solidFill>
                                            <a:schemeClr val="tx1"/>
                                          </a:solidFill>
                                          <a:latin typeface="Cambria Math" panose="02040503050406030204" pitchFamily="18" charset="0"/>
                                          <a:ea typeface="Cambria Math" panose="02040503050406030204" pitchFamily="18" charset="0"/>
                                        </a:rPr>
                                      </m:ctrlPr>
                                    </m:dPr>
                                    <m:e>
                                      <m:r>
                                        <a:rPr lang="pl-PL" i="1">
                                          <a:solidFill>
                                            <a:srgbClr val="FFFFFF"/>
                                          </a:solidFill>
                                          <a:latin typeface="Cambria Math" panose="02040503050406030204" pitchFamily="18" charset="0"/>
                                          <a:ea typeface="Cambria Math" panose="02040503050406030204" pitchFamily="18" charset="0"/>
                                        </a:rPr>
                                        <m:t>𝛾</m:t>
                                      </m:r>
                                      <m:r>
                                        <a:rPr lang="pl-PL" i="1">
                                          <a:solidFill>
                                            <a:srgbClr val="FFFFFF"/>
                                          </a:solidFill>
                                          <a:latin typeface="Cambria Math" panose="02040503050406030204" pitchFamily="18" charset="0"/>
                                          <a:ea typeface="Cambria Math" panose="02040503050406030204" pitchFamily="18" charset="0"/>
                                        </a:rPr>
                                        <m:t>𝑥</m:t>
                                      </m:r>
                                      <m:r>
                                        <a:rPr lang="pl-PL" i="1">
                                          <a:solidFill>
                                            <a:srgbClr val="FFFFFF"/>
                                          </a:solidFill>
                                          <a:latin typeface="Cambria Math" panose="02040503050406030204" pitchFamily="18" charset="0"/>
                                          <a:ea typeface="Cambria Math" panose="02040503050406030204" pitchFamily="18" charset="0"/>
                                        </a:rPr>
                                        <m:t>+</m:t>
                                      </m:r>
                                      <m:r>
                                        <a:rPr lang="pl-PL" i="1">
                                          <a:solidFill>
                                            <a:srgbClr val="FFFFFF"/>
                                          </a:solidFill>
                                          <a:latin typeface="Cambria Math" panose="02040503050406030204" pitchFamily="18" charset="0"/>
                                          <a:ea typeface="Cambria Math" panose="02040503050406030204" pitchFamily="18" charset="0"/>
                                        </a:rPr>
                                        <m:t>𝑢</m:t>
                                      </m:r>
                                    </m:e>
                                  </m:d>
                                  <m:r>
                                    <a:rPr lang="pl-PL" i="1">
                                      <a:solidFill>
                                        <a:schemeClr val="tx1"/>
                                      </a:solidFill>
                                      <a:latin typeface="Cambria Math" panose="02040503050406030204" pitchFamily="18" charset="0"/>
                                      <a:ea typeface="Cambria Math" panose="02040503050406030204" pitchFamily="18" charset="0"/>
                                    </a:rPr>
                                    <m:t>𝑓</m:t>
                                  </m:r>
                                  <m:d>
                                    <m:dPr>
                                      <m:ctrlPr>
                                        <a:rPr lang="pl-PL" i="1">
                                          <a:solidFill>
                                            <a:schemeClr val="tx1"/>
                                          </a:solidFill>
                                          <a:latin typeface="Cambria Math" panose="02040503050406030204" pitchFamily="18" charset="0"/>
                                          <a:ea typeface="Cambria Math" panose="02040503050406030204" pitchFamily="18" charset="0"/>
                                        </a:rPr>
                                      </m:ctrlPr>
                                    </m:dPr>
                                    <m:e>
                                      <m:r>
                                        <a:rPr lang="pl-PL" i="1">
                                          <a:solidFill>
                                            <a:schemeClr val="tx1"/>
                                          </a:solidFill>
                                          <a:latin typeface="Cambria Math" panose="02040503050406030204" pitchFamily="18" charset="0"/>
                                          <a:ea typeface="Cambria Math" panose="02040503050406030204" pitchFamily="18" charset="0"/>
                                        </a:rPr>
                                        <m:t>𝑥</m:t>
                                      </m:r>
                                      <m:r>
                                        <a:rPr lang="pl-PL" i="1">
                                          <a:solidFill>
                                            <a:schemeClr val="tx1"/>
                                          </a:solidFill>
                                          <a:latin typeface="Cambria Math" panose="02040503050406030204" pitchFamily="18" charset="0"/>
                                          <a:ea typeface="Cambria Math" panose="02040503050406030204" pitchFamily="18" charset="0"/>
                                        </a:rPr>
                                        <m:t>,</m:t>
                                      </m:r>
                                      <m:r>
                                        <a:rPr lang="pl-PL" i="1">
                                          <a:solidFill>
                                            <a:schemeClr val="tx1"/>
                                          </a:solidFill>
                                          <a:latin typeface="Cambria Math" panose="02040503050406030204" pitchFamily="18" charset="0"/>
                                          <a:ea typeface="Cambria Math" panose="02040503050406030204" pitchFamily="18" charset="0"/>
                                        </a:rPr>
                                        <m:t>𝑡</m:t>
                                      </m:r>
                                    </m:e>
                                  </m:d>
                                </m:e>
                              </m:d>
                              <m:r>
                                <a:rPr lang="pl-PL">
                                  <a:solidFill>
                                    <a:schemeClr val="tx1"/>
                                  </a:solidFill>
                                  <a:latin typeface="Cambria Math" panose="02040503050406030204" pitchFamily="18" charset="0"/>
                                  <a:ea typeface="Cambria Math" panose="02040503050406030204" pitchFamily="18" charset="0"/>
                                </a:rPr>
                                <m:t>+</m:t>
                              </m:r>
                              <m:r>
                                <a:rPr lang="pl-PL" b="0" i="1" smtClean="0">
                                  <a:solidFill>
                                    <a:schemeClr val="tx1"/>
                                  </a:solidFill>
                                  <a:latin typeface="Cambria Math" panose="02040503050406030204" pitchFamily="18" charset="0"/>
                                  <a:ea typeface="Cambria Math" panose="02040503050406030204" pitchFamily="18" charset="0"/>
                                </a:rPr>
                                <m:t>𝑐</m:t>
                              </m:r>
                              <m:sSub>
                                <m:sSubPr>
                                  <m:ctrlPr>
                                    <a:rPr lang="pl-PL" i="1" smtClean="0">
                                      <a:solidFill>
                                        <a:schemeClr val="tx1"/>
                                      </a:solidFill>
                                      <a:latin typeface="Cambria Math" panose="02040503050406030204" pitchFamily="18" charset="0"/>
                                      <a:ea typeface="Cambria Math" panose="02040503050406030204" pitchFamily="18" charset="0"/>
                                    </a:rPr>
                                  </m:ctrlPr>
                                </m:sSubPr>
                                <m:e>
                                  <m:r>
                                    <a:rPr lang="pl-PL" i="1">
                                      <a:solidFill>
                                        <a:schemeClr val="tx1"/>
                                      </a:solidFill>
                                      <a:latin typeface="Cambria Math" panose="02040503050406030204" pitchFamily="18" charset="0"/>
                                      <a:ea typeface="Cambria Math" panose="02040503050406030204" pitchFamily="18" charset="0"/>
                                    </a:rPr>
                                    <m:t>𝜕</m:t>
                                  </m:r>
                                </m:e>
                                <m:sub>
                                  <m:r>
                                    <a:rPr lang="pl-PL" i="1">
                                      <a:solidFill>
                                        <a:schemeClr val="tx1"/>
                                      </a:solidFill>
                                      <a:latin typeface="Cambria Math" panose="02040503050406030204" pitchFamily="18" charset="0"/>
                                      <a:ea typeface="Cambria Math" panose="02040503050406030204" pitchFamily="18" charset="0"/>
                                    </a:rPr>
                                    <m:t>𝑥𝑥</m:t>
                                  </m:r>
                                </m:sub>
                              </m:sSub>
                              <m:r>
                                <a:rPr lang="pl-PL" i="1">
                                  <a:solidFill>
                                    <a:schemeClr val="tx1"/>
                                  </a:solidFill>
                                  <a:latin typeface="Cambria Math" panose="02040503050406030204" pitchFamily="18" charset="0"/>
                                  <a:ea typeface="Cambria Math" panose="02040503050406030204" pitchFamily="18" charset="0"/>
                                </a:rPr>
                                <m:t>𝑓</m:t>
                              </m:r>
                              <m:d>
                                <m:dPr>
                                  <m:ctrlPr>
                                    <a:rPr lang="pl-PL" i="1">
                                      <a:solidFill>
                                        <a:schemeClr val="tx1"/>
                                      </a:solidFill>
                                      <a:latin typeface="Cambria Math" panose="02040503050406030204" pitchFamily="18" charset="0"/>
                                      <a:ea typeface="Cambria Math" panose="02040503050406030204" pitchFamily="18" charset="0"/>
                                    </a:rPr>
                                  </m:ctrlPr>
                                </m:dPr>
                                <m:e>
                                  <m:r>
                                    <a:rPr lang="pl-PL" i="1">
                                      <a:solidFill>
                                        <a:schemeClr val="tx1"/>
                                      </a:solidFill>
                                      <a:latin typeface="Cambria Math" panose="02040503050406030204" pitchFamily="18" charset="0"/>
                                      <a:ea typeface="Cambria Math" panose="02040503050406030204" pitchFamily="18" charset="0"/>
                                    </a:rPr>
                                    <m:t>𝑥</m:t>
                                  </m:r>
                                  <m:r>
                                    <a:rPr lang="pl-PL" i="1">
                                      <a:solidFill>
                                        <a:schemeClr val="tx1"/>
                                      </a:solidFill>
                                      <a:latin typeface="Cambria Math" panose="02040503050406030204" pitchFamily="18" charset="0"/>
                                      <a:ea typeface="Cambria Math" panose="02040503050406030204" pitchFamily="18" charset="0"/>
                                    </a:rPr>
                                    <m:t>,</m:t>
                                  </m:r>
                                  <m:r>
                                    <a:rPr lang="pl-PL" i="1">
                                      <a:solidFill>
                                        <a:schemeClr val="tx1"/>
                                      </a:solidFill>
                                      <a:latin typeface="Cambria Math" panose="02040503050406030204" pitchFamily="18" charset="0"/>
                                      <a:ea typeface="Cambria Math" panose="02040503050406030204" pitchFamily="18" charset="0"/>
                                    </a:rPr>
                                    <m:t>𝑡</m:t>
                                  </m:r>
                                </m:e>
                              </m:d>
                              <m:r>
                                <a:rPr lang="en-US" i="1" smtClean="0">
                                  <a:solidFill>
                                    <a:srgbClr val="FFFFFF"/>
                                  </a:solidFill>
                                  <a:latin typeface="Cambria Math" panose="02040503050406030204" pitchFamily="18" charset="0"/>
                                </a:rPr>
                                <m:t>,  </m:t>
                              </m:r>
                              <m:d>
                                <m:dPr>
                                  <m:ctrlPr>
                                    <a:rPr lang="pl-PL" b="0" i="1" smtClean="0">
                                      <a:solidFill>
                                        <a:srgbClr val="FFFFFF"/>
                                      </a:solidFill>
                                      <a:latin typeface="Cambria Math" panose="02040503050406030204" pitchFamily="18" charset="0"/>
                                    </a:rPr>
                                  </m:ctrlPr>
                                </m:dPr>
                                <m:e>
                                  <m:r>
                                    <a:rPr lang="pl-PL" b="0" i="1" smtClean="0">
                                      <a:solidFill>
                                        <a:srgbClr val="FFFFFF"/>
                                      </a:solidFill>
                                      <a:latin typeface="Cambria Math" panose="02040503050406030204" pitchFamily="18" charset="0"/>
                                    </a:rPr>
                                    <m:t>𝑥</m:t>
                                  </m:r>
                                  <m:r>
                                    <a:rPr lang="pl-PL" b="0" i="1" smtClean="0">
                                      <a:solidFill>
                                        <a:srgbClr val="FFFFFF"/>
                                      </a:solidFill>
                                      <a:latin typeface="Cambria Math" panose="02040503050406030204" pitchFamily="18" charset="0"/>
                                    </a:rPr>
                                    <m:t>,</m:t>
                                  </m:r>
                                  <m:r>
                                    <a:rPr lang="pl-PL" b="0" i="1" smtClean="0">
                                      <a:solidFill>
                                        <a:srgbClr val="FFFFFF"/>
                                      </a:solidFill>
                                      <a:latin typeface="Cambria Math" panose="02040503050406030204" pitchFamily="18" charset="0"/>
                                    </a:rPr>
                                    <m:t>𝑡</m:t>
                                  </m:r>
                                </m:e>
                              </m:d>
                              <m:r>
                                <a:rPr lang="en-US" i="1">
                                  <a:solidFill>
                                    <a:srgbClr val="FFFFFF"/>
                                  </a:solidFill>
                                  <a:latin typeface="Cambria Math" panose="02040503050406030204" pitchFamily="18" charset="0"/>
                                  <a:ea typeface="Cambria Math" panose="02040503050406030204" pitchFamily="18" charset="0"/>
                                </a:rPr>
                                <m:t>∈</m:t>
                              </m:r>
                              <m:r>
                                <a:rPr lang="en-US" i="1" smtClean="0">
                                  <a:solidFill>
                                    <a:srgbClr val="FFFFFF"/>
                                  </a:solidFill>
                                  <a:latin typeface="Cambria Math" panose="02040503050406030204" pitchFamily="18" charset="0"/>
                                  <a:ea typeface="Cambria Math" panose="02040503050406030204" pitchFamily="18" charset="0"/>
                                </a:rPr>
                                <m:t>ℝ</m:t>
                              </m:r>
                              <m:r>
                                <a:rPr lang="en-US" i="1" smtClean="0">
                                  <a:solidFill>
                                    <a:srgbClr val="FFFFFF"/>
                                  </a:solidFill>
                                  <a:latin typeface="Cambria Math" panose="02040503050406030204" pitchFamily="18" charset="0"/>
                                  <a:ea typeface="Cambria Math" panose="02040503050406030204" pitchFamily="18" charset="0"/>
                                </a:rPr>
                                <m:t>×</m:t>
                              </m:r>
                              <m:d>
                                <m:dPr>
                                  <m:ctrlPr>
                                    <a:rPr lang="pl-PL" b="0" i="1" smtClean="0">
                                      <a:solidFill>
                                        <a:srgbClr val="FFFFFF"/>
                                      </a:solidFill>
                                      <a:latin typeface="Cambria Math" panose="02040503050406030204" pitchFamily="18" charset="0"/>
                                      <a:ea typeface="Cambria Math" panose="02040503050406030204" pitchFamily="18" charset="0"/>
                                    </a:rPr>
                                  </m:ctrlPr>
                                </m:dPr>
                                <m:e>
                                  <m:r>
                                    <a:rPr lang="pl-PL" b="0" i="1" smtClean="0">
                                      <a:solidFill>
                                        <a:srgbClr val="FFFFFF"/>
                                      </a:solidFill>
                                      <a:latin typeface="Cambria Math" panose="02040503050406030204" pitchFamily="18" charset="0"/>
                                      <a:ea typeface="Cambria Math" panose="02040503050406030204" pitchFamily="18" charset="0"/>
                                    </a:rPr>
                                    <m:t>0,</m:t>
                                  </m:r>
                                  <m:r>
                                    <a:rPr lang="pl-PL" b="0" i="1" smtClean="0">
                                      <a:solidFill>
                                        <a:srgbClr val="FFFFFF"/>
                                      </a:solidFill>
                                      <a:latin typeface="Cambria Math" panose="02040503050406030204" pitchFamily="18" charset="0"/>
                                      <a:ea typeface="Cambria Math" panose="02040503050406030204" pitchFamily="18" charset="0"/>
                                    </a:rPr>
                                    <m:t>𝑇</m:t>
                                  </m:r>
                                </m:e>
                              </m:d>
                              <m:r>
                                <a:rPr lang="pl-PL" b="0" i="1" smtClean="0">
                                  <a:solidFill>
                                    <a:srgbClr val="FFFFFF"/>
                                  </a:solidFill>
                                  <a:latin typeface="Cambria Math" panose="02040503050406030204" pitchFamily="18" charset="0"/>
                                  <a:ea typeface="Cambria Math" panose="02040503050406030204" pitchFamily="18" charset="0"/>
                                </a:rPr>
                                <m:t>;</m:t>
                              </m:r>
                            </m:e>
                            <m:e>
                              <m:r>
                                <a:rPr lang="en-US" i="1" smtClean="0">
                                  <a:solidFill>
                                    <a:srgbClr val="FFFFFF"/>
                                  </a:solidFill>
                                  <a:latin typeface="Cambria Math" panose="02040503050406030204" pitchFamily="18" charset="0"/>
                                </a:rPr>
                                <m:t>&amp;</m:t>
                              </m:r>
                              <m:r>
                                <a:rPr lang="pl-PL" b="0" i="1" smtClean="0">
                                  <a:solidFill>
                                    <a:srgbClr val="FFFFFF"/>
                                  </a:solidFill>
                                  <a:latin typeface="Cambria Math" panose="02040503050406030204" pitchFamily="18" charset="0"/>
                                </a:rPr>
                                <m:t>𝑓</m:t>
                              </m:r>
                              <m:r>
                                <a:rPr lang="pl-PL" b="0" i="1" smtClean="0">
                                  <a:solidFill>
                                    <a:srgbClr val="FFFFFF"/>
                                  </a:solidFill>
                                  <a:latin typeface="Cambria Math" panose="02040503050406030204" pitchFamily="18" charset="0"/>
                                </a:rPr>
                                <m:t>(</m:t>
                              </m:r>
                              <m:r>
                                <a:rPr lang="en-US" i="1" smtClean="0">
                                  <a:solidFill>
                                    <a:srgbClr val="FFFFFF"/>
                                  </a:solidFill>
                                  <a:latin typeface="Cambria Math" panose="02040503050406030204" pitchFamily="18" charset="0"/>
                                </a:rPr>
                                <m:t>𝑥</m:t>
                              </m:r>
                              <m:r>
                                <a:rPr lang="pl-PL" b="0" i="1" smtClean="0">
                                  <a:solidFill>
                                    <a:srgbClr val="FFFFFF"/>
                                  </a:solidFill>
                                  <a:latin typeface="Cambria Math" panose="02040503050406030204" pitchFamily="18" charset="0"/>
                                </a:rPr>
                                <m:t>,0)=</m:t>
                              </m:r>
                              <m:r>
                                <a:rPr lang="pl-PL" b="0" i="1" smtClean="0">
                                  <a:solidFill>
                                    <a:srgbClr val="FFFFFF"/>
                                  </a:solidFill>
                                  <a:latin typeface="Cambria Math" panose="02040503050406030204" pitchFamily="18" charset="0"/>
                                  <a:ea typeface="Cambria Math" panose="02040503050406030204" pitchFamily="18" charset="0"/>
                                </a:rPr>
                                <m:t>𝜌</m:t>
                              </m:r>
                              <m:r>
                                <a:rPr lang="pl-PL" b="0" i="1" smtClean="0">
                                  <a:solidFill>
                                    <a:srgbClr val="FFFFFF"/>
                                  </a:solidFill>
                                  <a:latin typeface="Cambria Math" panose="02040503050406030204" pitchFamily="18" charset="0"/>
                                  <a:ea typeface="Cambria Math" panose="02040503050406030204" pitchFamily="18" charset="0"/>
                                </a:rPr>
                                <m:t>(</m:t>
                              </m:r>
                              <m:r>
                                <a:rPr lang="pl-PL" b="0" i="1" smtClean="0">
                                  <a:solidFill>
                                    <a:srgbClr val="FFFFFF"/>
                                  </a:solidFill>
                                  <a:latin typeface="Cambria Math" panose="02040503050406030204" pitchFamily="18" charset="0"/>
                                  <a:ea typeface="Cambria Math" panose="02040503050406030204" pitchFamily="18" charset="0"/>
                                </a:rPr>
                                <m:t>𝑥</m:t>
                              </m:r>
                              <m:r>
                                <a:rPr lang="pl-PL" b="0" i="1" smtClean="0">
                                  <a:solidFill>
                                    <a:srgbClr val="FFFFFF"/>
                                  </a:solidFill>
                                  <a:latin typeface="Cambria Math" panose="02040503050406030204" pitchFamily="18" charset="0"/>
                                  <a:ea typeface="Cambria Math" panose="02040503050406030204" pitchFamily="18" charset="0"/>
                                </a:rPr>
                                <m:t>),  </m:t>
                              </m:r>
                              <m:r>
                                <a:rPr lang="en-US" i="1" smtClean="0">
                                  <a:solidFill>
                                    <a:srgbClr val="FFFFFF"/>
                                  </a:solidFill>
                                  <a:latin typeface="Cambria Math" panose="02040503050406030204" pitchFamily="18" charset="0"/>
                                </a:rPr>
                                <m:t>𝑥</m:t>
                              </m:r>
                              <m:r>
                                <a:rPr lang="en-US" i="1" smtClean="0">
                                  <a:solidFill>
                                    <a:srgbClr val="FFFFFF"/>
                                  </a:solidFill>
                                  <a:latin typeface="Cambria Math" panose="02040503050406030204" pitchFamily="18" charset="0"/>
                                  <a:ea typeface="Cambria Math" panose="02040503050406030204" pitchFamily="18" charset="0"/>
                                </a:rPr>
                                <m:t>∈</m:t>
                              </m:r>
                              <m:r>
                                <a:rPr lang="en-US" i="1" smtClean="0">
                                  <a:solidFill>
                                    <a:srgbClr val="FFFFFF"/>
                                  </a:solidFill>
                                  <a:latin typeface="Cambria Math" panose="02040503050406030204" pitchFamily="18" charset="0"/>
                                  <a:ea typeface="Cambria Math" panose="02040503050406030204" pitchFamily="18" charset="0"/>
                                </a:rPr>
                                <m:t>ℝ</m:t>
                              </m:r>
                              <m:r>
                                <a:rPr lang="pl-PL" b="0" i="1" smtClean="0">
                                  <a:solidFill>
                                    <a:srgbClr val="FFFFFF"/>
                                  </a:solidFill>
                                  <a:latin typeface="Cambria Math" panose="02040503050406030204" pitchFamily="18" charset="0"/>
                                  <a:ea typeface="Cambria Math" panose="02040503050406030204" pitchFamily="18" charset="0"/>
                                </a:rPr>
                                <m:t>.</m:t>
                              </m:r>
                            </m:e>
                          </m:eqArr>
                        </m:e>
                      </m:d>
                    </m:oMath>
                  </m:oMathPara>
                </a14:m>
                <a:endParaRPr lang="pl-PL" dirty="0">
                  <a:solidFill>
                    <a:srgbClr val="FFFFFF"/>
                  </a:solidFill>
                </a:endParaRPr>
              </a:p>
              <a:p>
                <a:pPr marL="0" indent="0">
                  <a:buNone/>
                </a:pPr>
                <a:r>
                  <a:rPr lang="pl-PL" dirty="0">
                    <a:solidFill>
                      <a:srgbClr val="FFFFFF"/>
                    </a:solidFill>
                  </a:rPr>
                  <a:t>Zatem gęstość </a:t>
                </a:r>
                <a14:m>
                  <m:oMath xmlns:m="http://schemas.openxmlformats.org/officeDocument/2006/math">
                    <m:r>
                      <a:rPr lang="pl-PL" b="0" i="1" smtClean="0">
                        <a:solidFill>
                          <a:srgbClr val="FFFFFF"/>
                        </a:solidFill>
                        <a:latin typeface="Cambria Math" panose="02040503050406030204" pitchFamily="18" charset="0"/>
                      </a:rPr>
                      <m:t>𝑓</m:t>
                    </m:r>
                    <m:r>
                      <a:rPr lang="pl-PL" b="0" i="1" smtClean="0">
                        <a:solidFill>
                          <a:srgbClr val="FFFFFF"/>
                        </a:solidFill>
                        <a:latin typeface="Cambria Math" panose="02040503050406030204" pitchFamily="18" charset="0"/>
                      </a:rPr>
                      <m:t>(</m:t>
                    </m:r>
                    <m:r>
                      <a:rPr lang="pl-PL" b="0" i="1" smtClean="0">
                        <a:solidFill>
                          <a:srgbClr val="FFFFFF"/>
                        </a:solidFill>
                        <a:latin typeface="Cambria Math" panose="02040503050406030204" pitchFamily="18" charset="0"/>
                      </a:rPr>
                      <m:t>𝑥</m:t>
                    </m:r>
                    <m:r>
                      <a:rPr lang="pl-PL" b="0" i="1" smtClean="0">
                        <a:solidFill>
                          <a:srgbClr val="FFFFFF"/>
                        </a:solidFill>
                        <a:latin typeface="Cambria Math" panose="02040503050406030204" pitchFamily="18" charset="0"/>
                      </a:rPr>
                      <m:t>,</m:t>
                    </m:r>
                    <m:r>
                      <a:rPr lang="pl-PL" b="0" i="1" smtClean="0">
                        <a:solidFill>
                          <a:srgbClr val="FFFFFF"/>
                        </a:solidFill>
                        <a:latin typeface="Cambria Math" panose="02040503050406030204" pitchFamily="18" charset="0"/>
                      </a:rPr>
                      <m:t>𝑡</m:t>
                    </m:r>
                    <m:r>
                      <a:rPr lang="pl-PL" b="0" i="1" smtClean="0">
                        <a:solidFill>
                          <a:srgbClr val="FFFFFF"/>
                        </a:solidFill>
                        <a:latin typeface="Cambria Math" panose="02040503050406030204" pitchFamily="18" charset="0"/>
                      </a:rPr>
                      <m:t>)</m:t>
                    </m:r>
                  </m:oMath>
                </a14:m>
                <a:r>
                  <a:rPr lang="pl-PL" dirty="0">
                    <a:solidFill>
                      <a:srgbClr val="FFFFFF"/>
                    </a:solidFill>
                  </a:rPr>
                  <a:t> i warunek początkowy </a:t>
                </a:r>
                <a14:m>
                  <m:oMath xmlns:m="http://schemas.openxmlformats.org/officeDocument/2006/math">
                    <m:r>
                      <a:rPr lang="pl-PL" i="1">
                        <a:solidFill>
                          <a:srgbClr val="FFFFFF"/>
                        </a:solidFill>
                        <a:latin typeface="Cambria Math" panose="02040503050406030204" pitchFamily="18" charset="0"/>
                        <a:ea typeface="Cambria Math" panose="02040503050406030204" pitchFamily="18" charset="0"/>
                      </a:rPr>
                      <m:t>𝜌</m:t>
                    </m:r>
                    <m:r>
                      <a:rPr lang="pl-PL" i="1">
                        <a:solidFill>
                          <a:srgbClr val="FFFFFF"/>
                        </a:solidFill>
                        <a:latin typeface="Cambria Math" panose="02040503050406030204" pitchFamily="18" charset="0"/>
                        <a:ea typeface="Cambria Math" panose="02040503050406030204" pitchFamily="18" charset="0"/>
                      </a:rPr>
                      <m:t>(</m:t>
                    </m:r>
                    <m:r>
                      <a:rPr lang="pl-PL" i="1">
                        <a:solidFill>
                          <a:srgbClr val="FFFFFF"/>
                        </a:solidFill>
                        <a:latin typeface="Cambria Math" panose="02040503050406030204" pitchFamily="18" charset="0"/>
                        <a:ea typeface="Cambria Math" panose="02040503050406030204" pitchFamily="18" charset="0"/>
                      </a:rPr>
                      <m:t>𝑥</m:t>
                    </m:r>
                    <m:r>
                      <a:rPr lang="pl-PL" i="1">
                        <a:solidFill>
                          <a:srgbClr val="FFFFFF"/>
                        </a:solidFill>
                        <a:latin typeface="Cambria Math" panose="02040503050406030204" pitchFamily="18" charset="0"/>
                        <a:ea typeface="Cambria Math" panose="02040503050406030204" pitchFamily="18" charset="0"/>
                      </a:rPr>
                      <m:t>)</m:t>
                    </m:r>
                  </m:oMath>
                </a14:m>
                <a:r>
                  <a:rPr lang="pl-PL" dirty="0">
                    <a:solidFill>
                      <a:srgbClr val="FFFFFF"/>
                    </a:solidFill>
                  </a:rPr>
                  <a:t> są przybliżane w przestrzeni funkcji </a:t>
                </a:r>
                <a:r>
                  <a:rPr lang="pl-PL" dirty="0" err="1">
                    <a:solidFill>
                      <a:srgbClr val="FFFFFF"/>
                    </a:solidFill>
                  </a:rPr>
                  <a:t>Hermite’a</a:t>
                </a:r>
                <a:r>
                  <a:rPr lang="pl-PL" dirty="0">
                    <a:solidFill>
                      <a:srgbClr val="FFFFFF"/>
                    </a:solidFill>
                  </a:rPr>
                  <a:t> poprzez</a:t>
                </a:r>
              </a:p>
              <a:p>
                <a:pPr marL="0" indent="0">
                  <a:buNone/>
                </a:pPr>
                <a14:m>
                  <m:oMathPara xmlns:m="http://schemas.openxmlformats.org/officeDocument/2006/math">
                    <m:oMathParaPr>
                      <m:jc m:val="centerGroup"/>
                    </m:oMathParaPr>
                    <m:oMath xmlns:m="http://schemas.openxmlformats.org/officeDocument/2006/math">
                      <m:r>
                        <a:rPr lang="pl-PL" b="0" i="1" smtClean="0">
                          <a:solidFill>
                            <a:srgbClr val="FFFFFF"/>
                          </a:solidFill>
                          <a:latin typeface="Cambria Math" panose="02040503050406030204" pitchFamily="18" charset="0"/>
                        </a:rPr>
                        <m:t>𝑓</m:t>
                      </m:r>
                      <m:d>
                        <m:dPr>
                          <m:ctrlPr>
                            <a:rPr lang="pl-PL" b="0" i="1" smtClean="0">
                              <a:solidFill>
                                <a:srgbClr val="FFFFFF"/>
                              </a:solidFill>
                              <a:latin typeface="Cambria Math" panose="02040503050406030204" pitchFamily="18" charset="0"/>
                            </a:rPr>
                          </m:ctrlPr>
                        </m:dPr>
                        <m:e>
                          <m:r>
                            <a:rPr lang="pl-PL" b="0" i="1" smtClean="0">
                              <a:solidFill>
                                <a:srgbClr val="FFFFFF"/>
                              </a:solidFill>
                              <a:latin typeface="Cambria Math" panose="02040503050406030204" pitchFamily="18" charset="0"/>
                            </a:rPr>
                            <m:t>𝑥</m:t>
                          </m:r>
                          <m:r>
                            <a:rPr lang="pl-PL" b="0" i="1" smtClean="0">
                              <a:solidFill>
                                <a:srgbClr val="FFFFFF"/>
                              </a:solidFill>
                              <a:latin typeface="Cambria Math" panose="02040503050406030204" pitchFamily="18" charset="0"/>
                            </a:rPr>
                            <m:t>,</m:t>
                          </m:r>
                          <m:r>
                            <a:rPr lang="pl-PL" b="0" i="1" smtClean="0">
                              <a:solidFill>
                                <a:srgbClr val="FFFFFF"/>
                              </a:solidFill>
                              <a:latin typeface="Cambria Math" panose="02040503050406030204" pitchFamily="18" charset="0"/>
                            </a:rPr>
                            <m:t>𝑡</m:t>
                          </m:r>
                        </m:e>
                      </m:d>
                      <m:r>
                        <a:rPr lang="pl-PL" b="0" i="1" smtClean="0">
                          <a:solidFill>
                            <a:srgbClr val="FFFFFF"/>
                          </a:solidFill>
                          <a:latin typeface="Cambria Math" panose="02040503050406030204" pitchFamily="18" charset="0"/>
                        </a:rPr>
                        <m:t>=</m:t>
                      </m:r>
                      <m:nary>
                        <m:naryPr>
                          <m:chr m:val="∑"/>
                          <m:ctrlPr>
                            <a:rPr lang="pl-PL" b="0" i="1" smtClean="0">
                              <a:solidFill>
                                <a:srgbClr val="FFFFFF"/>
                              </a:solidFill>
                              <a:latin typeface="Cambria Math" panose="02040503050406030204" pitchFamily="18" charset="0"/>
                            </a:rPr>
                          </m:ctrlPr>
                        </m:naryPr>
                        <m:sub>
                          <m:r>
                            <m:rPr>
                              <m:brk m:alnAt="23"/>
                            </m:rPr>
                            <a:rPr lang="pl-PL" b="0" i="1" smtClean="0">
                              <a:solidFill>
                                <a:srgbClr val="FFFFFF"/>
                              </a:solidFill>
                              <a:latin typeface="Cambria Math" panose="02040503050406030204" pitchFamily="18" charset="0"/>
                            </a:rPr>
                            <m:t>𝑛</m:t>
                          </m:r>
                          <m:r>
                            <a:rPr lang="pl-PL" b="0" i="1" smtClean="0">
                              <a:solidFill>
                                <a:srgbClr val="FFFFFF"/>
                              </a:solidFill>
                              <a:latin typeface="Cambria Math" panose="02040503050406030204" pitchFamily="18" charset="0"/>
                            </a:rPr>
                            <m:t>=0</m:t>
                          </m:r>
                        </m:sub>
                        <m:sup>
                          <m:r>
                            <a:rPr lang="pl-PL" b="0" i="1" smtClean="0">
                              <a:solidFill>
                                <a:srgbClr val="FFFFFF"/>
                              </a:solidFill>
                              <a:latin typeface="Cambria Math" panose="02040503050406030204" pitchFamily="18" charset="0"/>
                              <a:ea typeface="Cambria Math" panose="02040503050406030204" pitchFamily="18" charset="0"/>
                            </a:rPr>
                            <m:t>∞</m:t>
                          </m:r>
                        </m:sup>
                        <m:e>
                          <m:sSub>
                            <m:sSubPr>
                              <m:ctrlPr>
                                <a:rPr lang="pl-PL" b="0" i="1" smtClean="0">
                                  <a:solidFill>
                                    <a:srgbClr val="FFFFFF"/>
                                  </a:solidFill>
                                  <a:latin typeface="Cambria Math" panose="02040503050406030204" pitchFamily="18" charset="0"/>
                                </a:rPr>
                              </m:ctrlPr>
                            </m:sSubPr>
                            <m:e>
                              <m:acc>
                                <m:accPr>
                                  <m:chr m:val="̂"/>
                                  <m:ctrlPr>
                                    <a:rPr lang="pl-PL" b="0" i="1" smtClean="0">
                                      <a:solidFill>
                                        <a:srgbClr val="FFFFFF"/>
                                      </a:solidFill>
                                      <a:latin typeface="Cambria Math" panose="02040503050406030204" pitchFamily="18" charset="0"/>
                                    </a:rPr>
                                  </m:ctrlPr>
                                </m:accPr>
                                <m:e>
                                  <m:r>
                                    <a:rPr lang="pl-PL" b="0" i="1" smtClean="0">
                                      <a:solidFill>
                                        <a:srgbClr val="FFFFFF"/>
                                      </a:solidFill>
                                      <a:latin typeface="Cambria Math" panose="02040503050406030204" pitchFamily="18" charset="0"/>
                                    </a:rPr>
                                    <m:t>𝑓</m:t>
                                  </m:r>
                                </m:e>
                              </m:acc>
                            </m:e>
                            <m:sub>
                              <m:r>
                                <a:rPr lang="pl-PL" b="0" i="1" smtClean="0">
                                  <a:solidFill>
                                    <a:srgbClr val="FFFFFF"/>
                                  </a:solidFill>
                                  <a:latin typeface="Cambria Math" panose="02040503050406030204" pitchFamily="18" charset="0"/>
                                </a:rPr>
                                <m:t>𝑛</m:t>
                              </m:r>
                            </m:sub>
                          </m:sSub>
                          <m:d>
                            <m:dPr>
                              <m:ctrlPr>
                                <a:rPr lang="pl-PL" b="0" i="1" smtClean="0">
                                  <a:solidFill>
                                    <a:srgbClr val="FFFFFF"/>
                                  </a:solidFill>
                                  <a:latin typeface="Cambria Math" panose="02040503050406030204" pitchFamily="18" charset="0"/>
                                </a:rPr>
                              </m:ctrlPr>
                            </m:dPr>
                            <m:e>
                              <m:r>
                                <a:rPr lang="pl-PL" b="0" i="1" smtClean="0">
                                  <a:solidFill>
                                    <a:srgbClr val="FFFFFF"/>
                                  </a:solidFill>
                                  <a:latin typeface="Cambria Math" panose="02040503050406030204" pitchFamily="18" charset="0"/>
                                </a:rPr>
                                <m:t>𝑡</m:t>
                              </m:r>
                            </m:e>
                          </m:d>
                          <m:sSub>
                            <m:sSubPr>
                              <m:ctrlPr>
                                <a:rPr lang="pl-PL" b="0" i="1" smtClean="0">
                                  <a:solidFill>
                                    <a:srgbClr val="FFFFFF"/>
                                  </a:solidFill>
                                  <a:latin typeface="Cambria Math" panose="02040503050406030204" pitchFamily="18" charset="0"/>
                                </a:rPr>
                              </m:ctrlPr>
                            </m:sSubPr>
                            <m:e>
                              <m:acc>
                                <m:accPr>
                                  <m:chr m:val="̃"/>
                                  <m:ctrlPr>
                                    <a:rPr lang="pl-PL" b="0" i="1" smtClean="0">
                                      <a:solidFill>
                                        <a:srgbClr val="FFFFFF"/>
                                      </a:solidFill>
                                      <a:latin typeface="Cambria Math" panose="02040503050406030204" pitchFamily="18" charset="0"/>
                                    </a:rPr>
                                  </m:ctrlPr>
                                </m:accPr>
                                <m:e>
                                  <m:r>
                                    <a:rPr lang="pl-PL" b="0" i="1" smtClean="0">
                                      <a:solidFill>
                                        <a:srgbClr val="FFFFFF"/>
                                      </a:solidFill>
                                      <a:latin typeface="Cambria Math" panose="02040503050406030204" pitchFamily="18" charset="0"/>
                                    </a:rPr>
                                    <m:t>𝐻</m:t>
                                  </m:r>
                                </m:e>
                              </m:acc>
                            </m:e>
                            <m:sub>
                              <m:r>
                                <a:rPr lang="pl-PL" b="0" i="1" smtClean="0">
                                  <a:solidFill>
                                    <a:srgbClr val="FFFFFF"/>
                                  </a:solidFill>
                                  <a:latin typeface="Cambria Math" panose="02040503050406030204" pitchFamily="18" charset="0"/>
                                </a:rPr>
                                <m:t>𝑛</m:t>
                              </m:r>
                            </m:sub>
                          </m:sSub>
                          <m:d>
                            <m:dPr>
                              <m:ctrlPr>
                                <a:rPr lang="pl-PL" b="0" i="1" smtClean="0">
                                  <a:solidFill>
                                    <a:srgbClr val="FFFFFF"/>
                                  </a:solidFill>
                                  <a:latin typeface="Cambria Math" panose="02040503050406030204" pitchFamily="18" charset="0"/>
                                </a:rPr>
                              </m:ctrlPr>
                            </m:dPr>
                            <m:e>
                              <m:r>
                                <a:rPr lang="pl-PL" b="0" i="1" smtClean="0">
                                  <a:solidFill>
                                    <a:srgbClr val="FFFFFF"/>
                                  </a:solidFill>
                                  <a:latin typeface="Cambria Math" panose="02040503050406030204" pitchFamily="18" charset="0"/>
                                </a:rPr>
                                <m:t>𝑥</m:t>
                              </m:r>
                            </m:e>
                          </m:d>
                        </m:e>
                      </m:nary>
                      <m:r>
                        <a:rPr lang="pl-PL" b="0" i="1" smtClean="0">
                          <a:solidFill>
                            <a:srgbClr val="FFFFFF"/>
                          </a:solidFill>
                          <a:latin typeface="Cambria Math" panose="02040503050406030204" pitchFamily="18" charset="0"/>
                        </a:rPr>
                        <m:t>,  </m:t>
                      </m:r>
                      <m:r>
                        <a:rPr lang="pl-PL" i="1">
                          <a:solidFill>
                            <a:srgbClr val="FFFFFF"/>
                          </a:solidFill>
                          <a:latin typeface="Cambria Math" panose="02040503050406030204" pitchFamily="18" charset="0"/>
                          <a:ea typeface="Cambria Math" panose="02040503050406030204" pitchFamily="18" charset="0"/>
                        </a:rPr>
                        <m:t>𝜌</m:t>
                      </m:r>
                      <m:d>
                        <m:dPr>
                          <m:ctrlPr>
                            <a:rPr lang="pl-PL" i="1">
                              <a:solidFill>
                                <a:srgbClr val="FFFFFF"/>
                              </a:solidFill>
                              <a:latin typeface="Cambria Math" panose="02040503050406030204" pitchFamily="18" charset="0"/>
                              <a:ea typeface="Cambria Math" panose="02040503050406030204" pitchFamily="18" charset="0"/>
                            </a:rPr>
                          </m:ctrlPr>
                        </m:dPr>
                        <m:e>
                          <m:r>
                            <a:rPr lang="pl-PL" i="1">
                              <a:solidFill>
                                <a:srgbClr val="FFFFFF"/>
                              </a:solidFill>
                              <a:latin typeface="Cambria Math" panose="02040503050406030204" pitchFamily="18" charset="0"/>
                              <a:ea typeface="Cambria Math" panose="02040503050406030204" pitchFamily="18" charset="0"/>
                            </a:rPr>
                            <m:t>𝑥</m:t>
                          </m:r>
                        </m:e>
                      </m:d>
                      <m:r>
                        <a:rPr lang="pl-PL" b="0" i="1" smtClean="0">
                          <a:solidFill>
                            <a:srgbClr val="FFFFFF"/>
                          </a:solidFill>
                          <a:latin typeface="Cambria Math" panose="02040503050406030204" pitchFamily="18" charset="0"/>
                          <a:ea typeface="Cambria Math" panose="02040503050406030204" pitchFamily="18" charset="0"/>
                        </a:rPr>
                        <m:t>=</m:t>
                      </m:r>
                      <m:nary>
                        <m:naryPr>
                          <m:chr m:val="∑"/>
                          <m:ctrlPr>
                            <a:rPr lang="pl-PL" i="1">
                              <a:solidFill>
                                <a:srgbClr val="FFFFFF"/>
                              </a:solidFill>
                              <a:latin typeface="Cambria Math" panose="02040503050406030204" pitchFamily="18" charset="0"/>
                            </a:rPr>
                          </m:ctrlPr>
                        </m:naryPr>
                        <m:sub>
                          <m:r>
                            <m:rPr>
                              <m:brk m:alnAt="23"/>
                            </m:rPr>
                            <a:rPr lang="pl-PL" i="1">
                              <a:solidFill>
                                <a:srgbClr val="FFFFFF"/>
                              </a:solidFill>
                              <a:latin typeface="Cambria Math" panose="02040503050406030204" pitchFamily="18" charset="0"/>
                            </a:rPr>
                            <m:t>𝑛</m:t>
                          </m:r>
                          <m:r>
                            <a:rPr lang="pl-PL" i="1">
                              <a:solidFill>
                                <a:srgbClr val="FFFFFF"/>
                              </a:solidFill>
                              <a:latin typeface="Cambria Math" panose="02040503050406030204" pitchFamily="18" charset="0"/>
                            </a:rPr>
                            <m:t>=0</m:t>
                          </m:r>
                        </m:sub>
                        <m:sup>
                          <m:r>
                            <a:rPr lang="pl-PL" i="1">
                              <a:solidFill>
                                <a:srgbClr val="FFFFFF"/>
                              </a:solidFill>
                              <a:latin typeface="Cambria Math" panose="02040503050406030204" pitchFamily="18" charset="0"/>
                              <a:ea typeface="Cambria Math" panose="02040503050406030204" pitchFamily="18" charset="0"/>
                            </a:rPr>
                            <m:t>∞</m:t>
                          </m:r>
                        </m:sup>
                        <m:e>
                          <m:sSubSup>
                            <m:sSubSupPr>
                              <m:ctrlPr>
                                <a:rPr lang="pl-PL" b="0" i="1" smtClean="0">
                                  <a:solidFill>
                                    <a:srgbClr val="FFFFFF"/>
                                  </a:solidFill>
                                  <a:latin typeface="Cambria Math" panose="02040503050406030204" pitchFamily="18" charset="0"/>
                                </a:rPr>
                              </m:ctrlPr>
                            </m:sSubSupPr>
                            <m:e>
                              <m:acc>
                                <m:accPr>
                                  <m:chr m:val="̂"/>
                                  <m:ctrlPr>
                                    <a:rPr lang="pl-PL" i="1">
                                      <a:solidFill>
                                        <a:srgbClr val="FFFFFF"/>
                                      </a:solidFill>
                                      <a:latin typeface="Cambria Math" panose="02040503050406030204" pitchFamily="18" charset="0"/>
                                    </a:rPr>
                                  </m:ctrlPr>
                                </m:accPr>
                                <m:e>
                                  <m:r>
                                    <a:rPr lang="pl-PL" i="1">
                                      <a:solidFill>
                                        <a:srgbClr val="FFFFFF"/>
                                      </a:solidFill>
                                      <a:latin typeface="Cambria Math" panose="02040503050406030204" pitchFamily="18" charset="0"/>
                                    </a:rPr>
                                    <m:t>𝑓</m:t>
                                  </m:r>
                                </m:e>
                              </m:acc>
                            </m:e>
                            <m:sub>
                              <m:r>
                                <a:rPr lang="pl-PL" i="1">
                                  <a:solidFill>
                                    <a:srgbClr val="FFFFFF"/>
                                  </a:solidFill>
                                  <a:latin typeface="Cambria Math" panose="02040503050406030204" pitchFamily="18" charset="0"/>
                                </a:rPr>
                                <m:t>𝑛</m:t>
                              </m:r>
                            </m:sub>
                            <m:sup>
                              <m:r>
                                <a:rPr lang="pl-PL" b="0" i="1" smtClean="0">
                                  <a:solidFill>
                                    <a:srgbClr val="FFFFFF"/>
                                  </a:solidFill>
                                  <a:latin typeface="Cambria Math" panose="02040503050406030204" pitchFamily="18" charset="0"/>
                                </a:rPr>
                                <m:t>0</m:t>
                              </m:r>
                            </m:sup>
                          </m:sSubSup>
                          <m:sSub>
                            <m:sSubPr>
                              <m:ctrlPr>
                                <a:rPr lang="pl-PL" i="1">
                                  <a:solidFill>
                                    <a:srgbClr val="FFFFFF"/>
                                  </a:solidFill>
                                  <a:latin typeface="Cambria Math" panose="02040503050406030204" pitchFamily="18" charset="0"/>
                                </a:rPr>
                              </m:ctrlPr>
                            </m:sSubPr>
                            <m:e>
                              <m:acc>
                                <m:accPr>
                                  <m:chr m:val="̃"/>
                                  <m:ctrlPr>
                                    <a:rPr lang="pl-PL" i="1">
                                      <a:solidFill>
                                        <a:srgbClr val="FFFFFF"/>
                                      </a:solidFill>
                                      <a:latin typeface="Cambria Math" panose="02040503050406030204" pitchFamily="18" charset="0"/>
                                    </a:rPr>
                                  </m:ctrlPr>
                                </m:accPr>
                                <m:e>
                                  <m:r>
                                    <a:rPr lang="pl-PL" i="1">
                                      <a:solidFill>
                                        <a:srgbClr val="FFFFFF"/>
                                      </a:solidFill>
                                      <a:latin typeface="Cambria Math" panose="02040503050406030204" pitchFamily="18" charset="0"/>
                                    </a:rPr>
                                    <m:t>𝐻</m:t>
                                  </m:r>
                                </m:e>
                              </m:acc>
                            </m:e>
                            <m:sub>
                              <m:r>
                                <a:rPr lang="pl-PL" i="1">
                                  <a:solidFill>
                                    <a:srgbClr val="FFFFFF"/>
                                  </a:solidFill>
                                  <a:latin typeface="Cambria Math" panose="02040503050406030204" pitchFamily="18" charset="0"/>
                                </a:rPr>
                                <m:t>𝑛</m:t>
                              </m:r>
                            </m:sub>
                          </m:sSub>
                          <m:d>
                            <m:dPr>
                              <m:ctrlPr>
                                <a:rPr lang="pl-PL" i="1">
                                  <a:solidFill>
                                    <a:srgbClr val="FFFFFF"/>
                                  </a:solidFill>
                                  <a:latin typeface="Cambria Math" panose="02040503050406030204" pitchFamily="18" charset="0"/>
                                </a:rPr>
                              </m:ctrlPr>
                            </m:dPr>
                            <m:e>
                              <m:r>
                                <a:rPr lang="pl-PL" i="1">
                                  <a:solidFill>
                                    <a:srgbClr val="FFFFFF"/>
                                  </a:solidFill>
                                  <a:latin typeface="Cambria Math" panose="02040503050406030204" pitchFamily="18" charset="0"/>
                                </a:rPr>
                                <m:t>𝑥</m:t>
                              </m:r>
                            </m:e>
                          </m:d>
                        </m:e>
                      </m:nary>
                      <m:r>
                        <a:rPr lang="pl-PL" b="0" i="1" smtClean="0">
                          <a:solidFill>
                            <a:srgbClr val="FFFFFF"/>
                          </a:solidFill>
                          <a:latin typeface="Cambria Math" panose="02040503050406030204" pitchFamily="18" charset="0"/>
                        </a:rPr>
                        <m:t>,</m:t>
                      </m:r>
                    </m:oMath>
                  </m:oMathPara>
                </a14:m>
                <a:endParaRPr lang="pl-PL" dirty="0">
                  <a:solidFill>
                    <a:srgbClr val="FFFFFF"/>
                  </a:solidFill>
                </a:endParaRPr>
              </a:p>
              <a:p>
                <a:pPr marL="0" indent="0">
                  <a:buNone/>
                </a:pPr>
                <a:r>
                  <a:rPr lang="pl-PL" dirty="0">
                    <a:solidFill>
                      <a:srgbClr val="FFFFFF"/>
                    </a:solidFill>
                  </a:rPr>
                  <a:t>gdzie </a:t>
                </a:r>
                <a14:m>
                  <m:oMath xmlns:m="http://schemas.openxmlformats.org/officeDocument/2006/math">
                    <m:sSubSup>
                      <m:sSubSupPr>
                        <m:ctrlPr>
                          <a:rPr lang="pl-PL" b="0" i="1" smtClean="0">
                            <a:solidFill>
                              <a:srgbClr val="FFFFFF"/>
                            </a:solidFill>
                            <a:latin typeface="Cambria Math" panose="02040503050406030204" pitchFamily="18" charset="0"/>
                          </a:rPr>
                        </m:ctrlPr>
                      </m:sSubSupPr>
                      <m:e>
                        <m:acc>
                          <m:accPr>
                            <m:chr m:val="̂"/>
                            <m:ctrlPr>
                              <a:rPr lang="pl-PL" i="1">
                                <a:solidFill>
                                  <a:srgbClr val="FFFFFF"/>
                                </a:solidFill>
                                <a:latin typeface="Cambria Math" panose="02040503050406030204" pitchFamily="18" charset="0"/>
                              </a:rPr>
                            </m:ctrlPr>
                          </m:accPr>
                          <m:e>
                            <m:r>
                              <a:rPr lang="pl-PL" i="1">
                                <a:solidFill>
                                  <a:srgbClr val="FFFFFF"/>
                                </a:solidFill>
                                <a:latin typeface="Cambria Math" panose="02040503050406030204" pitchFamily="18" charset="0"/>
                              </a:rPr>
                              <m:t>𝑓</m:t>
                            </m:r>
                          </m:e>
                        </m:acc>
                      </m:e>
                      <m:sub>
                        <m:r>
                          <a:rPr lang="pl-PL" i="1">
                            <a:solidFill>
                              <a:srgbClr val="FFFFFF"/>
                            </a:solidFill>
                            <a:latin typeface="Cambria Math" panose="02040503050406030204" pitchFamily="18" charset="0"/>
                          </a:rPr>
                          <m:t>𝑛</m:t>
                        </m:r>
                      </m:sub>
                      <m:sup>
                        <m:r>
                          <a:rPr lang="pl-PL" b="0" i="1" smtClean="0">
                            <a:solidFill>
                              <a:srgbClr val="FFFFFF"/>
                            </a:solidFill>
                            <a:latin typeface="Cambria Math" panose="02040503050406030204" pitchFamily="18" charset="0"/>
                          </a:rPr>
                          <m:t>0</m:t>
                        </m:r>
                      </m:sup>
                    </m:sSubSup>
                    <m:r>
                      <a:rPr lang="pl-PL" b="0" i="1" smtClean="0">
                        <a:solidFill>
                          <a:srgbClr val="FFFFFF"/>
                        </a:solidFill>
                        <a:latin typeface="Cambria Math" panose="02040503050406030204" pitchFamily="18" charset="0"/>
                      </a:rPr>
                      <m:t>=</m:t>
                    </m:r>
                    <m:nary>
                      <m:naryPr>
                        <m:ctrlPr>
                          <a:rPr lang="pl-PL" i="1">
                            <a:solidFill>
                              <a:schemeClr val="tx1"/>
                            </a:solidFill>
                            <a:latin typeface="Cambria Math" panose="02040503050406030204" pitchFamily="18" charset="0"/>
                          </a:rPr>
                        </m:ctrlPr>
                      </m:naryPr>
                      <m:sub>
                        <m:r>
                          <a:rPr lang="pl-PL" i="1">
                            <a:solidFill>
                              <a:schemeClr val="tx1"/>
                            </a:solidFill>
                            <a:latin typeface="Cambria Math" panose="02040503050406030204" pitchFamily="18" charset="0"/>
                          </a:rPr>
                          <m:t>ℝ</m:t>
                        </m:r>
                      </m:sub>
                      <m:sup/>
                      <m:e>
                        <m:r>
                          <a:rPr lang="pl-PL" i="1">
                            <a:solidFill>
                              <a:schemeClr val="tx1"/>
                            </a:solidFill>
                            <a:latin typeface="Cambria Math" panose="02040503050406030204" pitchFamily="18" charset="0"/>
                          </a:rPr>
                          <m:t>𝑦</m:t>
                        </m:r>
                        <m:d>
                          <m:dPr>
                            <m:ctrlPr>
                              <a:rPr lang="pl-PL" i="1">
                                <a:solidFill>
                                  <a:schemeClr val="tx1"/>
                                </a:solidFill>
                                <a:latin typeface="Cambria Math" panose="02040503050406030204" pitchFamily="18" charset="0"/>
                              </a:rPr>
                            </m:ctrlPr>
                          </m:dPr>
                          <m:e>
                            <m:r>
                              <a:rPr lang="pl-PL" i="1">
                                <a:solidFill>
                                  <a:schemeClr val="tx1"/>
                                </a:solidFill>
                                <a:latin typeface="Cambria Math" panose="02040503050406030204" pitchFamily="18" charset="0"/>
                              </a:rPr>
                              <m:t>𝑥</m:t>
                            </m:r>
                          </m:e>
                        </m:d>
                      </m:e>
                    </m:nary>
                    <m:sSub>
                      <m:sSubPr>
                        <m:ctrlPr>
                          <a:rPr lang="pl-PL" i="1">
                            <a:solidFill>
                              <a:schemeClr val="tx1"/>
                            </a:solidFill>
                            <a:latin typeface="Cambria Math" panose="02040503050406030204" pitchFamily="18" charset="0"/>
                          </a:rPr>
                        </m:ctrlPr>
                      </m:sSubPr>
                      <m:e>
                        <m:acc>
                          <m:accPr>
                            <m:chr m:val="̃"/>
                            <m:ctrlPr>
                              <a:rPr lang="pl-PL" i="1">
                                <a:solidFill>
                                  <a:schemeClr val="tx1"/>
                                </a:solidFill>
                                <a:latin typeface="Cambria Math" panose="02040503050406030204" pitchFamily="18" charset="0"/>
                              </a:rPr>
                            </m:ctrlPr>
                          </m:accPr>
                          <m:e>
                            <m:r>
                              <a:rPr lang="pl-PL" i="1">
                                <a:solidFill>
                                  <a:schemeClr val="tx1"/>
                                </a:solidFill>
                                <a:latin typeface="Cambria Math" panose="02040503050406030204" pitchFamily="18" charset="0"/>
                              </a:rPr>
                              <m:t>𝐻</m:t>
                            </m:r>
                          </m:e>
                        </m:acc>
                      </m:e>
                      <m:sub>
                        <m:r>
                          <a:rPr lang="pl-PL" i="1">
                            <a:solidFill>
                              <a:schemeClr val="tx1"/>
                            </a:solidFill>
                            <a:latin typeface="Cambria Math" panose="02040503050406030204" pitchFamily="18" charset="0"/>
                          </a:rPr>
                          <m:t>𝑛</m:t>
                        </m:r>
                      </m:sub>
                    </m:sSub>
                    <m:d>
                      <m:dPr>
                        <m:ctrlPr>
                          <a:rPr lang="pl-PL" i="1">
                            <a:solidFill>
                              <a:schemeClr val="tx1"/>
                            </a:solidFill>
                            <a:latin typeface="Cambria Math" panose="02040503050406030204" pitchFamily="18" charset="0"/>
                          </a:rPr>
                        </m:ctrlPr>
                      </m:dPr>
                      <m:e>
                        <m:r>
                          <a:rPr lang="pl-PL" i="1">
                            <a:solidFill>
                              <a:schemeClr val="tx1"/>
                            </a:solidFill>
                            <a:latin typeface="Cambria Math" panose="02040503050406030204" pitchFamily="18" charset="0"/>
                          </a:rPr>
                          <m:t>𝑥</m:t>
                        </m:r>
                      </m:e>
                    </m:d>
                    <m:sSub>
                      <m:sSubPr>
                        <m:ctrlPr>
                          <a:rPr lang="pl-PL" i="1">
                            <a:solidFill>
                              <a:schemeClr val="tx1"/>
                            </a:solidFill>
                            <a:latin typeface="Cambria Math" panose="02040503050406030204" pitchFamily="18" charset="0"/>
                          </a:rPr>
                        </m:ctrlPr>
                      </m:sSubPr>
                      <m:e>
                        <m:r>
                          <a:rPr lang="pl-PL" i="1">
                            <a:solidFill>
                              <a:schemeClr val="tx1"/>
                            </a:solidFill>
                            <a:latin typeface="Cambria Math" panose="02040503050406030204" pitchFamily="18" charset="0"/>
                          </a:rPr>
                          <m:t>𝑤</m:t>
                        </m:r>
                      </m:e>
                      <m:sub>
                        <m:r>
                          <a:rPr lang="pl-PL" i="1" smtClean="0">
                            <a:solidFill>
                              <a:schemeClr val="tx1"/>
                            </a:solidFill>
                            <a:latin typeface="Cambria Math" panose="02040503050406030204" pitchFamily="18" charset="0"/>
                            <a:ea typeface="Cambria Math" panose="02040503050406030204" pitchFamily="18" charset="0"/>
                          </a:rPr>
                          <m:t>𝛼</m:t>
                        </m:r>
                      </m:sub>
                    </m:sSub>
                    <m:d>
                      <m:dPr>
                        <m:ctrlPr>
                          <a:rPr lang="pl-PL" i="1">
                            <a:solidFill>
                              <a:schemeClr val="tx1"/>
                            </a:solidFill>
                            <a:latin typeface="Cambria Math" panose="02040503050406030204" pitchFamily="18" charset="0"/>
                          </a:rPr>
                        </m:ctrlPr>
                      </m:dPr>
                      <m:e>
                        <m:r>
                          <a:rPr lang="pl-PL" i="1">
                            <a:solidFill>
                              <a:schemeClr val="tx1"/>
                            </a:solidFill>
                            <a:latin typeface="Cambria Math" panose="02040503050406030204" pitchFamily="18" charset="0"/>
                          </a:rPr>
                          <m:t>𝑥</m:t>
                        </m:r>
                      </m:e>
                    </m:d>
                    <m:r>
                      <a:rPr lang="pl-PL" i="1">
                        <a:solidFill>
                          <a:schemeClr val="tx1"/>
                        </a:solidFill>
                        <a:latin typeface="Cambria Math" panose="02040503050406030204" pitchFamily="18" charset="0"/>
                      </a:rPr>
                      <m:t> </m:t>
                    </m:r>
                    <m:r>
                      <a:rPr lang="pl-PL" i="1">
                        <a:solidFill>
                          <a:schemeClr val="tx1"/>
                        </a:solidFill>
                        <a:latin typeface="Cambria Math" panose="02040503050406030204" pitchFamily="18" charset="0"/>
                      </a:rPr>
                      <m:t>𝑑𝑥</m:t>
                    </m:r>
                    <m:r>
                      <a:rPr lang="pl-PL" i="1">
                        <a:solidFill>
                          <a:schemeClr val="tx1"/>
                        </a:solidFill>
                        <a:latin typeface="Cambria Math" panose="02040503050406030204" pitchFamily="18" charset="0"/>
                      </a:rPr>
                      <m:t>,  </m:t>
                    </m:r>
                    <m:r>
                      <a:rPr lang="pl-PL" i="1">
                        <a:solidFill>
                          <a:schemeClr val="tx1"/>
                        </a:solidFill>
                        <a:latin typeface="Cambria Math" panose="02040503050406030204" pitchFamily="18" charset="0"/>
                      </a:rPr>
                      <m:t>𝑛</m:t>
                    </m:r>
                    <m:r>
                      <a:rPr lang="pl-PL" i="1">
                        <a:solidFill>
                          <a:schemeClr val="tx1"/>
                        </a:solidFill>
                        <a:latin typeface="Cambria Math" panose="02040503050406030204" pitchFamily="18" charset="0"/>
                        <a:ea typeface="Cambria Math" panose="02040503050406030204" pitchFamily="18" charset="0"/>
                      </a:rPr>
                      <m:t>≥0.</m:t>
                    </m:r>
                  </m:oMath>
                </a14:m>
                <a:endParaRPr lang="en-US" dirty="0">
                  <a:solidFill>
                    <a:srgbClr val="FFFFFF"/>
                  </a:solidFill>
                </a:endParaRPr>
              </a:p>
            </p:txBody>
          </p:sp>
        </mc:Choice>
        <mc:Fallback xmlns="">
          <p:sp>
            <p:nvSpPr>
              <p:cNvPr id="3" name="Symbol zastępczy zawartości 2">
                <a:extLst>
                  <a:ext uri="{FF2B5EF4-FFF2-40B4-BE49-F238E27FC236}">
                    <a16:creationId xmlns:a16="http://schemas.microsoft.com/office/drawing/2014/main" id="{BC545736-E037-02C8-6523-E35F9E9D84C3}"/>
                  </a:ext>
                </a:extLst>
              </p:cNvPr>
              <p:cNvSpPr>
                <a:spLocks noGrp="1" noRot="1" noChangeAspect="1" noMove="1" noResize="1" noEditPoints="1" noAdjustHandles="1" noChangeArrowheads="1" noChangeShapeType="1" noTextEdit="1"/>
              </p:cNvSpPr>
              <p:nvPr>
                <p:ph idx="1"/>
              </p:nvPr>
            </p:nvSpPr>
            <p:spPr>
              <a:xfrm>
                <a:off x="549538" y="1601355"/>
                <a:ext cx="11090274" cy="4271125"/>
              </a:xfrm>
              <a:blipFill>
                <a:blip r:embed="rId2"/>
                <a:stretch>
                  <a:fillRect l="-1374" t="-1714" r="-220" b="-2286"/>
                </a:stretch>
              </a:blipFill>
            </p:spPr>
            <p:txBody>
              <a:bodyPr/>
              <a:lstStyle/>
              <a:p>
                <a:r>
                  <a:rPr lang="en-US">
                    <a:noFill/>
                  </a:rPr>
                  <a:t> </a:t>
                </a:r>
              </a:p>
            </p:txBody>
          </p:sp>
        </mc:Fallback>
      </mc:AlternateContent>
      <p:sp>
        <p:nvSpPr>
          <p:cNvPr id="4" name="Symbol zastępczy daty 3">
            <a:extLst>
              <a:ext uri="{FF2B5EF4-FFF2-40B4-BE49-F238E27FC236}">
                <a16:creationId xmlns:a16="http://schemas.microsoft.com/office/drawing/2014/main" id="{0B5DB529-E2D9-DB4E-1964-F4B98DED956A}"/>
              </a:ext>
            </a:extLst>
          </p:cNvPr>
          <p:cNvSpPr>
            <a:spLocks noGrp="1"/>
          </p:cNvSpPr>
          <p:nvPr>
            <p:ph type="dt" sz="half" idx="10"/>
          </p:nvPr>
        </p:nvSpPr>
        <p:spPr/>
        <p:txBody>
          <a:bodyPr/>
          <a:lstStyle/>
          <a:p>
            <a:r>
              <a:rPr lang="en-US"/>
              <a:t>1-3.12.2023</a:t>
            </a:r>
          </a:p>
        </p:txBody>
      </p:sp>
      <p:sp>
        <p:nvSpPr>
          <p:cNvPr id="5" name="Symbol zastępczy stopki 4">
            <a:extLst>
              <a:ext uri="{FF2B5EF4-FFF2-40B4-BE49-F238E27FC236}">
                <a16:creationId xmlns:a16="http://schemas.microsoft.com/office/drawing/2014/main" id="{2C98E9BC-A732-1B05-DEE9-32D6BBADCFA3}"/>
              </a:ext>
            </a:extLst>
          </p:cNvPr>
          <p:cNvSpPr>
            <a:spLocks noGrp="1"/>
          </p:cNvSpPr>
          <p:nvPr>
            <p:ph type="ftr" sz="quarter" idx="11"/>
          </p:nvPr>
        </p:nvSpPr>
        <p:spPr/>
        <p:txBody>
          <a:bodyPr/>
          <a:lstStyle/>
          <a:p>
            <a:r>
              <a:rPr lang="pl-PL"/>
              <a:t>X Ogólnopolska Matematyczna Konferencja Studentów "OMatKo!!!"</a:t>
            </a:r>
            <a:endParaRPr lang="en-US"/>
          </a:p>
        </p:txBody>
      </p:sp>
      <p:sp>
        <p:nvSpPr>
          <p:cNvPr id="6" name="Symbol zastępczy numeru slajdu 5">
            <a:extLst>
              <a:ext uri="{FF2B5EF4-FFF2-40B4-BE49-F238E27FC236}">
                <a16:creationId xmlns:a16="http://schemas.microsoft.com/office/drawing/2014/main" id="{EA5DC669-2BC4-9922-129D-3A1E3F89FCD9}"/>
              </a:ext>
            </a:extLst>
          </p:cNvPr>
          <p:cNvSpPr>
            <a:spLocks noGrp="1"/>
          </p:cNvSpPr>
          <p:nvPr>
            <p:ph type="sldNum" sz="quarter" idx="12"/>
          </p:nvPr>
        </p:nvSpPr>
        <p:spPr/>
        <p:txBody>
          <a:bodyPr/>
          <a:lstStyle/>
          <a:p>
            <a:fld id="{DBA1B0FB-D917-4C8C-928F-313BD683BF39}" type="slidenum">
              <a:rPr lang="en-US" smtClean="0"/>
              <a:t>17</a:t>
            </a:fld>
            <a:endParaRPr lang="en-US"/>
          </a:p>
        </p:txBody>
      </p:sp>
    </p:spTree>
    <p:extLst>
      <p:ext uri="{BB962C8B-B14F-4D97-AF65-F5344CB8AC3E}">
        <p14:creationId xmlns:p14="http://schemas.microsoft.com/office/powerpoint/2010/main" val="549523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A7ACDE4-1186-ECBF-5A2E-AACA88DB977E}"/>
              </a:ext>
            </a:extLst>
          </p:cNvPr>
          <p:cNvSpPr>
            <a:spLocks noGrp="1"/>
          </p:cNvSpPr>
          <p:nvPr>
            <p:ph type="title"/>
          </p:nvPr>
        </p:nvSpPr>
        <p:spPr>
          <a:xfrm>
            <a:off x="549537" y="935355"/>
            <a:ext cx="11091600" cy="620858"/>
          </a:xfrm>
        </p:spPr>
        <p:txBody>
          <a:bodyPr/>
          <a:lstStyle/>
          <a:p>
            <a:r>
              <a:rPr lang="pl-PL" sz="4000" dirty="0"/>
              <a:t>Opis algorytmu (2)</a:t>
            </a:r>
            <a:endParaRPr lang="en-US" sz="4000" dirty="0"/>
          </a:p>
        </p:txBody>
      </p:sp>
      <mc:AlternateContent xmlns:mc="http://schemas.openxmlformats.org/markup-compatibility/2006" xmlns:a14="http://schemas.microsoft.com/office/drawing/2010/main">
        <mc:Choice Requires="a14">
          <p:sp>
            <p:nvSpPr>
              <p:cNvPr id="3" name="Symbol zastępczy zawartości 2">
                <a:extLst>
                  <a:ext uri="{FF2B5EF4-FFF2-40B4-BE49-F238E27FC236}">
                    <a16:creationId xmlns:a16="http://schemas.microsoft.com/office/drawing/2014/main" id="{BC545736-E037-02C8-6523-E35F9E9D84C3}"/>
                  </a:ext>
                </a:extLst>
              </p:cNvPr>
              <p:cNvSpPr>
                <a:spLocks noGrp="1"/>
              </p:cNvSpPr>
              <p:nvPr>
                <p:ph idx="1"/>
              </p:nvPr>
            </p:nvSpPr>
            <p:spPr>
              <a:xfrm>
                <a:off x="549538" y="1601355"/>
                <a:ext cx="11090274" cy="4271125"/>
              </a:xfrm>
            </p:spPr>
            <p:txBody>
              <a:bodyPr/>
              <a:lstStyle/>
              <a:p>
                <a:pPr marL="0" indent="0">
                  <a:buNone/>
                </a:pPr>
                <a:r>
                  <a:rPr lang="pl-PL" dirty="0">
                    <a:solidFill>
                      <a:srgbClr val="FFFFFF"/>
                    </a:solidFill>
                  </a:rPr>
                  <a:t>Wprowadzając rozwinięcie w przestrzeni </a:t>
                </a:r>
                <a:r>
                  <a:rPr lang="pl-PL" dirty="0" err="1">
                    <a:solidFill>
                      <a:srgbClr val="FFFFFF"/>
                    </a:solidFill>
                  </a:rPr>
                  <a:t>Hermite’a</a:t>
                </a:r>
                <a:r>
                  <a:rPr lang="pl-PL" dirty="0">
                    <a:solidFill>
                      <a:srgbClr val="FFFFFF"/>
                    </a:solidFill>
                  </a:rPr>
                  <a:t> </a:t>
                </a:r>
                <a14:m>
                  <m:oMath xmlns:m="http://schemas.openxmlformats.org/officeDocument/2006/math">
                    <m:r>
                      <m:rPr>
                        <m:sty m:val="p"/>
                      </m:rPr>
                      <a:rPr lang="pl-PL" b="0" i="0" smtClean="0">
                        <a:solidFill>
                          <a:srgbClr val="FFFFFF"/>
                        </a:solidFill>
                        <a:latin typeface="Cambria Math" panose="02040503050406030204" pitchFamily="18" charset="0"/>
                      </a:rPr>
                      <m:t>span</m:t>
                    </m:r>
                    <m:d>
                      <m:dPr>
                        <m:begChr m:val="{"/>
                        <m:endChr m:val="}"/>
                        <m:ctrlPr>
                          <a:rPr lang="pl-PL" b="0" i="1" smtClean="0">
                            <a:solidFill>
                              <a:srgbClr val="FFFFFF"/>
                            </a:solidFill>
                            <a:latin typeface="Cambria Math" panose="02040503050406030204" pitchFamily="18" charset="0"/>
                          </a:rPr>
                        </m:ctrlPr>
                      </m:dPr>
                      <m:e>
                        <m:sSub>
                          <m:sSubPr>
                            <m:ctrlPr>
                              <a:rPr lang="pl-PL" b="0" i="1" smtClean="0">
                                <a:solidFill>
                                  <a:srgbClr val="FFFFFF"/>
                                </a:solidFill>
                                <a:latin typeface="Cambria Math" panose="02040503050406030204" pitchFamily="18" charset="0"/>
                              </a:rPr>
                            </m:ctrlPr>
                          </m:sSubPr>
                          <m:e>
                            <m:acc>
                              <m:accPr>
                                <m:chr m:val="̃"/>
                                <m:ctrlPr>
                                  <a:rPr lang="pl-PL" b="0" i="1" smtClean="0">
                                    <a:solidFill>
                                      <a:srgbClr val="FFFFFF"/>
                                    </a:solidFill>
                                    <a:latin typeface="Cambria Math" panose="02040503050406030204" pitchFamily="18" charset="0"/>
                                  </a:rPr>
                                </m:ctrlPr>
                              </m:accPr>
                              <m:e>
                                <m:r>
                                  <a:rPr lang="pl-PL" b="0" i="1" smtClean="0">
                                    <a:solidFill>
                                      <a:srgbClr val="FFFFFF"/>
                                    </a:solidFill>
                                    <a:latin typeface="Cambria Math" panose="02040503050406030204" pitchFamily="18" charset="0"/>
                                  </a:rPr>
                                  <m:t>𝐻</m:t>
                                </m:r>
                              </m:e>
                            </m:acc>
                          </m:e>
                          <m:sub>
                            <m:r>
                              <a:rPr lang="pl-PL" b="0" i="1" smtClean="0">
                                <a:solidFill>
                                  <a:srgbClr val="FFFFFF"/>
                                </a:solidFill>
                                <a:latin typeface="Cambria Math" panose="02040503050406030204" pitchFamily="18" charset="0"/>
                              </a:rPr>
                              <m:t>𝑛</m:t>
                            </m:r>
                          </m:sub>
                        </m:sSub>
                        <m:d>
                          <m:dPr>
                            <m:ctrlPr>
                              <a:rPr lang="pl-PL" b="0" i="1" smtClean="0">
                                <a:solidFill>
                                  <a:srgbClr val="FFFFFF"/>
                                </a:solidFill>
                                <a:latin typeface="Cambria Math" panose="02040503050406030204" pitchFamily="18" charset="0"/>
                              </a:rPr>
                            </m:ctrlPr>
                          </m:dPr>
                          <m:e>
                            <m:r>
                              <a:rPr lang="pl-PL" b="0" i="1" smtClean="0">
                                <a:solidFill>
                                  <a:srgbClr val="FFFFFF"/>
                                </a:solidFill>
                                <a:latin typeface="Cambria Math" panose="02040503050406030204" pitchFamily="18" charset="0"/>
                              </a:rPr>
                              <m:t>𝑥</m:t>
                            </m:r>
                          </m:e>
                        </m:d>
                        <m:r>
                          <a:rPr lang="pl-PL" b="0" i="1" smtClean="0">
                            <a:solidFill>
                              <a:srgbClr val="FFFFFF"/>
                            </a:solidFill>
                            <a:latin typeface="Cambria Math" panose="02040503050406030204" pitchFamily="18" charset="0"/>
                          </a:rPr>
                          <m:t>, </m:t>
                        </m:r>
                        <m:r>
                          <a:rPr lang="pl-PL" b="0" i="1" smtClean="0">
                            <a:solidFill>
                              <a:srgbClr val="FFFFFF"/>
                            </a:solidFill>
                            <a:latin typeface="Cambria Math" panose="02040503050406030204" pitchFamily="18" charset="0"/>
                          </a:rPr>
                          <m:t>𝑛</m:t>
                        </m:r>
                        <m:r>
                          <a:rPr lang="pl-PL" b="0" i="1" smtClean="0">
                            <a:solidFill>
                              <a:srgbClr val="FFFFFF"/>
                            </a:solidFill>
                            <a:latin typeface="Cambria Math" panose="02040503050406030204" pitchFamily="18" charset="0"/>
                            <a:ea typeface="Cambria Math" panose="02040503050406030204" pitchFamily="18" charset="0"/>
                          </a:rPr>
                          <m:t>≥0</m:t>
                        </m:r>
                      </m:e>
                    </m:d>
                  </m:oMath>
                </a14:m>
                <a:r>
                  <a:rPr lang="pl-PL" dirty="0">
                    <a:solidFill>
                      <a:srgbClr val="FFFFFF"/>
                    </a:solidFill>
                  </a:rPr>
                  <a:t> do naszego zagadnienia otrzymujemy</a:t>
                </a:r>
              </a:p>
              <a:p>
                <a:pPr marL="0" indent="0">
                  <a:buNone/>
                </a:pPr>
                <a14:m>
                  <m:oMathPara xmlns:m="http://schemas.openxmlformats.org/officeDocument/2006/math">
                    <m:oMathParaPr>
                      <m:jc m:val="centerGroup"/>
                    </m:oMathParaPr>
                    <m:oMath xmlns:m="http://schemas.openxmlformats.org/officeDocument/2006/math">
                      <m:f>
                        <m:fPr>
                          <m:ctrlPr>
                            <a:rPr lang="en-US" i="1" smtClean="0">
                              <a:solidFill>
                                <a:srgbClr val="FFFFFF"/>
                              </a:solidFill>
                              <a:latin typeface="Cambria Math" panose="02040503050406030204" pitchFamily="18" charset="0"/>
                            </a:rPr>
                          </m:ctrlPr>
                        </m:fPr>
                        <m:num>
                          <m:r>
                            <a:rPr lang="pl-PL" b="0" i="1" smtClean="0">
                              <a:solidFill>
                                <a:srgbClr val="FFFFFF"/>
                              </a:solidFill>
                              <a:latin typeface="Cambria Math" panose="02040503050406030204" pitchFamily="18" charset="0"/>
                            </a:rPr>
                            <m:t>𝑑</m:t>
                          </m:r>
                        </m:num>
                        <m:den>
                          <m:r>
                            <a:rPr lang="pl-PL" b="0" i="1" smtClean="0">
                              <a:solidFill>
                                <a:srgbClr val="FFFFFF"/>
                              </a:solidFill>
                              <a:latin typeface="Cambria Math" panose="02040503050406030204" pitchFamily="18" charset="0"/>
                            </a:rPr>
                            <m:t>𝑑𝑡</m:t>
                          </m:r>
                        </m:den>
                      </m:f>
                      <m:sSub>
                        <m:sSubPr>
                          <m:ctrlPr>
                            <a:rPr lang="en-US" i="1" dirty="0" smtClean="0">
                              <a:solidFill>
                                <a:srgbClr val="FFFFFF"/>
                              </a:solidFill>
                              <a:latin typeface="Cambria Math" panose="02040503050406030204" pitchFamily="18" charset="0"/>
                            </a:rPr>
                          </m:ctrlPr>
                        </m:sSubPr>
                        <m:e>
                          <m:acc>
                            <m:accPr>
                              <m:chr m:val="̂"/>
                              <m:ctrlPr>
                                <a:rPr lang="en-US" i="1" dirty="0">
                                  <a:solidFill>
                                    <a:srgbClr val="FFFFFF"/>
                                  </a:solidFill>
                                  <a:latin typeface="Cambria Math" panose="02040503050406030204" pitchFamily="18" charset="0"/>
                                </a:rPr>
                              </m:ctrlPr>
                            </m:accPr>
                            <m:e>
                              <m:r>
                                <a:rPr lang="en-US" i="1" dirty="0">
                                  <a:solidFill>
                                    <a:srgbClr val="FFFFFF"/>
                                  </a:solidFill>
                                  <a:latin typeface="Cambria Math" panose="02040503050406030204" pitchFamily="18" charset="0"/>
                                </a:rPr>
                                <m:t>𝑓</m:t>
                              </m:r>
                            </m:e>
                          </m:acc>
                        </m:e>
                        <m:sub>
                          <m:r>
                            <a:rPr lang="en-US" i="1" dirty="0">
                              <a:solidFill>
                                <a:srgbClr val="FFFFFF"/>
                              </a:solidFill>
                              <a:latin typeface="Cambria Math" panose="02040503050406030204" pitchFamily="18" charset="0"/>
                            </a:rPr>
                            <m:t>𝑛</m:t>
                          </m:r>
                        </m:sub>
                      </m:sSub>
                      <m:d>
                        <m:dPr>
                          <m:ctrlPr>
                            <a:rPr lang="pl-PL" b="0" i="1" dirty="0" smtClean="0">
                              <a:solidFill>
                                <a:srgbClr val="FFFFFF"/>
                              </a:solidFill>
                              <a:latin typeface="Cambria Math" panose="02040503050406030204" pitchFamily="18" charset="0"/>
                            </a:rPr>
                          </m:ctrlPr>
                        </m:dPr>
                        <m:e>
                          <m:r>
                            <a:rPr lang="pl-PL" b="0" i="1" dirty="0" smtClean="0">
                              <a:solidFill>
                                <a:srgbClr val="FFFFFF"/>
                              </a:solidFill>
                              <a:latin typeface="Cambria Math" panose="02040503050406030204" pitchFamily="18" charset="0"/>
                            </a:rPr>
                            <m:t>𝑡</m:t>
                          </m:r>
                        </m:e>
                      </m:d>
                      <m:r>
                        <a:rPr lang="pl-PL" b="0" i="1" dirty="0" smtClean="0">
                          <a:solidFill>
                            <a:srgbClr val="FFFFFF"/>
                          </a:solidFill>
                          <a:latin typeface="Cambria Math" panose="02040503050406030204" pitchFamily="18" charset="0"/>
                        </a:rPr>
                        <m:t>=</m:t>
                      </m:r>
                      <m:r>
                        <a:rPr lang="pl-PL" b="0" i="1" dirty="0" smtClean="0">
                          <a:solidFill>
                            <a:srgbClr val="FFFFFF"/>
                          </a:solidFill>
                          <a:latin typeface="Cambria Math" panose="02040503050406030204" pitchFamily="18" charset="0"/>
                        </a:rPr>
                        <m:t>𝑛</m:t>
                      </m:r>
                      <m:r>
                        <a:rPr lang="pl-PL" b="0" i="1" dirty="0" smtClean="0">
                          <a:solidFill>
                            <a:srgbClr val="FFFFFF"/>
                          </a:solidFill>
                          <a:latin typeface="Cambria Math" panose="02040503050406030204" pitchFamily="18" charset="0"/>
                          <a:ea typeface="Cambria Math" panose="02040503050406030204" pitchFamily="18" charset="0"/>
                        </a:rPr>
                        <m:t>𝛾</m:t>
                      </m:r>
                      <m:sSub>
                        <m:sSubPr>
                          <m:ctrlPr>
                            <a:rPr lang="en-US" i="1" dirty="0">
                              <a:solidFill>
                                <a:srgbClr val="FFFFFF"/>
                              </a:solidFill>
                              <a:latin typeface="Cambria Math" panose="02040503050406030204" pitchFamily="18" charset="0"/>
                            </a:rPr>
                          </m:ctrlPr>
                        </m:sSubPr>
                        <m:e>
                          <m:acc>
                            <m:accPr>
                              <m:chr m:val="̂"/>
                              <m:ctrlPr>
                                <a:rPr lang="en-US" i="1" dirty="0">
                                  <a:solidFill>
                                    <a:srgbClr val="FFFFFF"/>
                                  </a:solidFill>
                                  <a:latin typeface="Cambria Math" panose="02040503050406030204" pitchFamily="18" charset="0"/>
                                </a:rPr>
                              </m:ctrlPr>
                            </m:accPr>
                            <m:e>
                              <m:r>
                                <a:rPr lang="en-US" i="1" dirty="0">
                                  <a:solidFill>
                                    <a:srgbClr val="FFFFFF"/>
                                  </a:solidFill>
                                  <a:latin typeface="Cambria Math" panose="02040503050406030204" pitchFamily="18" charset="0"/>
                                </a:rPr>
                                <m:t>𝑓</m:t>
                              </m:r>
                            </m:e>
                          </m:acc>
                        </m:e>
                        <m:sub>
                          <m:r>
                            <a:rPr lang="en-US" i="1" dirty="0">
                              <a:solidFill>
                                <a:srgbClr val="FFFFFF"/>
                              </a:solidFill>
                              <a:latin typeface="Cambria Math" panose="02040503050406030204" pitchFamily="18" charset="0"/>
                            </a:rPr>
                            <m:t>𝑛</m:t>
                          </m:r>
                        </m:sub>
                      </m:sSub>
                      <m:d>
                        <m:dPr>
                          <m:ctrlPr>
                            <a:rPr lang="pl-PL" i="1" dirty="0">
                              <a:solidFill>
                                <a:srgbClr val="FFFFFF"/>
                              </a:solidFill>
                              <a:latin typeface="Cambria Math" panose="02040503050406030204" pitchFamily="18" charset="0"/>
                            </a:rPr>
                          </m:ctrlPr>
                        </m:dPr>
                        <m:e>
                          <m:r>
                            <a:rPr lang="pl-PL" i="1" dirty="0">
                              <a:solidFill>
                                <a:srgbClr val="FFFFFF"/>
                              </a:solidFill>
                              <a:latin typeface="Cambria Math" panose="02040503050406030204" pitchFamily="18" charset="0"/>
                            </a:rPr>
                            <m:t>𝑡</m:t>
                          </m:r>
                        </m:e>
                      </m:d>
                      <m:r>
                        <a:rPr lang="pl-PL" b="0" i="1" dirty="0" smtClean="0">
                          <a:solidFill>
                            <a:srgbClr val="FFFFFF"/>
                          </a:solidFill>
                          <a:latin typeface="Cambria Math" panose="02040503050406030204" pitchFamily="18" charset="0"/>
                        </a:rPr>
                        <m:t>+</m:t>
                      </m:r>
                      <m:r>
                        <a:rPr lang="pl-PL" b="0" i="1" dirty="0" smtClean="0">
                          <a:solidFill>
                            <a:srgbClr val="FFFFFF"/>
                          </a:solidFill>
                          <a:latin typeface="Cambria Math" panose="02040503050406030204" pitchFamily="18" charset="0"/>
                          <a:ea typeface="Cambria Math" panose="02040503050406030204" pitchFamily="18" charset="0"/>
                        </a:rPr>
                        <m:t>𝛼</m:t>
                      </m:r>
                      <m:r>
                        <a:rPr lang="pl-PL" b="0" i="1" dirty="0" smtClean="0">
                          <a:solidFill>
                            <a:srgbClr val="FFFFFF"/>
                          </a:solidFill>
                          <a:latin typeface="Cambria Math" panose="02040503050406030204" pitchFamily="18" charset="0"/>
                          <a:ea typeface="Cambria Math" panose="02040503050406030204" pitchFamily="18" charset="0"/>
                        </a:rPr>
                        <m:t>𝑢</m:t>
                      </m:r>
                      <m:rad>
                        <m:radPr>
                          <m:degHide m:val="on"/>
                          <m:ctrlPr>
                            <a:rPr lang="pl-PL" b="0" i="1" dirty="0" smtClean="0">
                              <a:solidFill>
                                <a:srgbClr val="FFFFFF"/>
                              </a:solidFill>
                              <a:latin typeface="Cambria Math" panose="02040503050406030204" pitchFamily="18" charset="0"/>
                              <a:ea typeface="Cambria Math" panose="02040503050406030204" pitchFamily="18" charset="0"/>
                            </a:rPr>
                          </m:ctrlPr>
                        </m:radPr>
                        <m:deg/>
                        <m:e>
                          <m:r>
                            <a:rPr lang="pl-PL" b="0" i="1" dirty="0" smtClean="0">
                              <a:solidFill>
                                <a:srgbClr val="FFFFFF"/>
                              </a:solidFill>
                              <a:latin typeface="Cambria Math" panose="02040503050406030204" pitchFamily="18" charset="0"/>
                              <a:ea typeface="Cambria Math" panose="02040503050406030204" pitchFamily="18" charset="0"/>
                            </a:rPr>
                            <m:t>2</m:t>
                          </m:r>
                          <m:r>
                            <a:rPr lang="pl-PL" b="0" i="1" dirty="0" smtClean="0">
                              <a:solidFill>
                                <a:srgbClr val="FFFFFF"/>
                              </a:solidFill>
                              <a:latin typeface="Cambria Math" panose="02040503050406030204" pitchFamily="18" charset="0"/>
                              <a:ea typeface="Cambria Math" panose="02040503050406030204" pitchFamily="18" charset="0"/>
                            </a:rPr>
                            <m:t>𝑢</m:t>
                          </m:r>
                        </m:e>
                      </m:rad>
                      <m:sSub>
                        <m:sSubPr>
                          <m:ctrlPr>
                            <a:rPr lang="en-US" i="1" dirty="0">
                              <a:solidFill>
                                <a:srgbClr val="FFFFFF"/>
                              </a:solidFill>
                              <a:latin typeface="Cambria Math" panose="02040503050406030204" pitchFamily="18" charset="0"/>
                            </a:rPr>
                          </m:ctrlPr>
                        </m:sSubPr>
                        <m:e>
                          <m:acc>
                            <m:accPr>
                              <m:chr m:val="̂"/>
                              <m:ctrlPr>
                                <a:rPr lang="en-US" i="1" dirty="0">
                                  <a:solidFill>
                                    <a:srgbClr val="FFFFFF"/>
                                  </a:solidFill>
                                  <a:latin typeface="Cambria Math" panose="02040503050406030204" pitchFamily="18" charset="0"/>
                                </a:rPr>
                              </m:ctrlPr>
                            </m:accPr>
                            <m:e>
                              <m:r>
                                <a:rPr lang="en-US" i="1" dirty="0">
                                  <a:solidFill>
                                    <a:srgbClr val="FFFFFF"/>
                                  </a:solidFill>
                                  <a:latin typeface="Cambria Math" panose="02040503050406030204" pitchFamily="18" charset="0"/>
                                </a:rPr>
                                <m:t>𝑓</m:t>
                              </m:r>
                            </m:e>
                          </m:acc>
                        </m:e>
                        <m:sub>
                          <m:r>
                            <a:rPr lang="en-US" i="1" dirty="0">
                              <a:solidFill>
                                <a:srgbClr val="FFFFFF"/>
                              </a:solidFill>
                              <a:latin typeface="Cambria Math" panose="02040503050406030204" pitchFamily="18" charset="0"/>
                            </a:rPr>
                            <m:t>𝑛</m:t>
                          </m:r>
                          <m:r>
                            <a:rPr lang="pl-PL" b="0" i="1" dirty="0" smtClean="0">
                              <a:solidFill>
                                <a:srgbClr val="FFFFFF"/>
                              </a:solidFill>
                              <a:latin typeface="Cambria Math" panose="02040503050406030204" pitchFamily="18" charset="0"/>
                            </a:rPr>
                            <m:t>−1</m:t>
                          </m:r>
                        </m:sub>
                      </m:sSub>
                      <m:d>
                        <m:dPr>
                          <m:ctrlPr>
                            <a:rPr lang="pl-PL" i="1" dirty="0">
                              <a:solidFill>
                                <a:srgbClr val="FFFFFF"/>
                              </a:solidFill>
                              <a:latin typeface="Cambria Math" panose="02040503050406030204" pitchFamily="18" charset="0"/>
                            </a:rPr>
                          </m:ctrlPr>
                        </m:dPr>
                        <m:e>
                          <m:r>
                            <a:rPr lang="pl-PL" i="1" dirty="0">
                              <a:solidFill>
                                <a:srgbClr val="FFFFFF"/>
                              </a:solidFill>
                              <a:latin typeface="Cambria Math" panose="02040503050406030204" pitchFamily="18" charset="0"/>
                            </a:rPr>
                            <m:t>𝑡</m:t>
                          </m:r>
                        </m:e>
                      </m:d>
                      <m:r>
                        <a:rPr lang="pl-PL" b="0" i="1" dirty="0" smtClean="0">
                          <a:solidFill>
                            <a:srgbClr val="FFFFFF"/>
                          </a:solidFill>
                          <a:latin typeface="Cambria Math" panose="02040503050406030204" pitchFamily="18" charset="0"/>
                        </a:rPr>
                        <m:t>+</m:t>
                      </m:r>
                      <m:d>
                        <m:dPr>
                          <m:ctrlPr>
                            <a:rPr lang="pl-PL" b="0" i="1" dirty="0" smtClean="0">
                              <a:solidFill>
                                <a:srgbClr val="FFFFFF"/>
                              </a:solidFill>
                              <a:latin typeface="Cambria Math" panose="02040503050406030204" pitchFamily="18" charset="0"/>
                              <a:ea typeface="Cambria Math" panose="02040503050406030204" pitchFamily="18" charset="0"/>
                            </a:rPr>
                          </m:ctrlPr>
                        </m:dPr>
                        <m:e>
                          <m:r>
                            <a:rPr lang="pl-PL" b="0" i="1" dirty="0" smtClean="0">
                              <a:solidFill>
                                <a:srgbClr val="FFFFFF"/>
                              </a:solidFill>
                              <a:latin typeface="Cambria Math" panose="02040503050406030204" pitchFamily="18" charset="0"/>
                              <a:ea typeface="Cambria Math" panose="02040503050406030204" pitchFamily="18" charset="0"/>
                            </a:rPr>
                            <m:t>𝛾</m:t>
                          </m:r>
                          <m:r>
                            <a:rPr lang="pl-PL" b="0" i="1" dirty="0" smtClean="0">
                              <a:solidFill>
                                <a:srgbClr val="FFFFFF"/>
                              </a:solidFill>
                              <a:latin typeface="Cambria Math" panose="02040503050406030204" pitchFamily="18" charset="0"/>
                              <a:ea typeface="Cambria Math" panose="02040503050406030204" pitchFamily="18" charset="0"/>
                            </a:rPr>
                            <m:t>+2</m:t>
                          </m:r>
                          <m:sSup>
                            <m:sSupPr>
                              <m:ctrlPr>
                                <a:rPr lang="pl-PL" b="0" i="1" dirty="0" smtClean="0">
                                  <a:solidFill>
                                    <a:srgbClr val="FFFFFF"/>
                                  </a:solidFill>
                                  <a:latin typeface="Cambria Math" panose="02040503050406030204" pitchFamily="18" charset="0"/>
                                  <a:ea typeface="Cambria Math" panose="02040503050406030204" pitchFamily="18" charset="0"/>
                                </a:rPr>
                              </m:ctrlPr>
                            </m:sSupPr>
                            <m:e>
                              <m:r>
                                <a:rPr lang="pl-PL" b="0" i="1" dirty="0" smtClean="0">
                                  <a:solidFill>
                                    <a:srgbClr val="FFFFFF"/>
                                  </a:solidFill>
                                  <a:latin typeface="Cambria Math" panose="02040503050406030204" pitchFamily="18" charset="0"/>
                                  <a:ea typeface="Cambria Math" panose="02040503050406030204" pitchFamily="18" charset="0"/>
                                </a:rPr>
                                <m:t>𝛼</m:t>
                              </m:r>
                            </m:e>
                            <m:sup>
                              <m:r>
                                <a:rPr lang="pl-PL" b="0" i="1" dirty="0" smtClean="0">
                                  <a:solidFill>
                                    <a:srgbClr val="FFFFFF"/>
                                  </a:solidFill>
                                  <a:latin typeface="Cambria Math" panose="02040503050406030204" pitchFamily="18" charset="0"/>
                                  <a:ea typeface="Cambria Math" panose="02040503050406030204" pitchFamily="18" charset="0"/>
                                </a:rPr>
                                <m:t>2</m:t>
                              </m:r>
                            </m:sup>
                          </m:sSup>
                          <m:r>
                            <a:rPr lang="pl-PL" b="0" i="1" dirty="0" smtClean="0">
                              <a:solidFill>
                                <a:srgbClr val="FFFFFF"/>
                              </a:solidFill>
                              <a:latin typeface="Cambria Math" panose="02040503050406030204" pitchFamily="18" charset="0"/>
                              <a:ea typeface="Cambria Math" panose="02040503050406030204" pitchFamily="18" charset="0"/>
                            </a:rPr>
                            <m:t>𝑐</m:t>
                          </m:r>
                        </m:e>
                      </m:d>
                      <m:rad>
                        <m:radPr>
                          <m:degHide m:val="on"/>
                          <m:ctrlPr>
                            <a:rPr lang="pl-PL" b="0" i="1" dirty="0" smtClean="0">
                              <a:solidFill>
                                <a:srgbClr val="FFFFFF"/>
                              </a:solidFill>
                              <a:latin typeface="Cambria Math" panose="02040503050406030204" pitchFamily="18" charset="0"/>
                            </a:rPr>
                          </m:ctrlPr>
                        </m:radPr>
                        <m:deg/>
                        <m:e>
                          <m:r>
                            <a:rPr lang="pl-PL" b="0" i="1" dirty="0" smtClean="0">
                              <a:solidFill>
                                <a:srgbClr val="FFFFFF"/>
                              </a:solidFill>
                              <a:latin typeface="Cambria Math" panose="02040503050406030204" pitchFamily="18" charset="0"/>
                            </a:rPr>
                            <m:t>𝑛</m:t>
                          </m:r>
                          <m:d>
                            <m:dPr>
                              <m:ctrlPr>
                                <a:rPr lang="pl-PL" b="0" i="1" dirty="0" smtClean="0">
                                  <a:solidFill>
                                    <a:srgbClr val="FFFFFF"/>
                                  </a:solidFill>
                                  <a:latin typeface="Cambria Math" panose="02040503050406030204" pitchFamily="18" charset="0"/>
                                </a:rPr>
                              </m:ctrlPr>
                            </m:dPr>
                            <m:e>
                              <m:r>
                                <a:rPr lang="pl-PL" b="0" i="1" dirty="0" smtClean="0">
                                  <a:solidFill>
                                    <a:srgbClr val="FFFFFF"/>
                                  </a:solidFill>
                                  <a:latin typeface="Cambria Math" panose="02040503050406030204" pitchFamily="18" charset="0"/>
                                </a:rPr>
                                <m:t>𝑛</m:t>
                              </m:r>
                              <m:r>
                                <a:rPr lang="pl-PL" b="0" i="1" dirty="0" smtClean="0">
                                  <a:solidFill>
                                    <a:srgbClr val="FFFFFF"/>
                                  </a:solidFill>
                                  <a:latin typeface="Cambria Math" panose="02040503050406030204" pitchFamily="18" charset="0"/>
                                </a:rPr>
                                <m:t>−1</m:t>
                              </m:r>
                            </m:e>
                          </m:d>
                        </m:e>
                      </m:rad>
                      <m:sSub>
                        <m:sSubPr>
                          <m:ctrlPr>
                            <a:rPr lang="en-US" i="1" dirty="0">
                              <a:solidFill>
                                <a:srgbClr val="FFFFFF"/>
                              </a:solidFill>
                              <a:latin typeface="Cambria Math" panose="02040503050406030204" pitchFamily="18" charset="0"/>
                            </a:rPr>
                          </m:ctrlPr>
                        </m:sSubPr>
                        <m:e>
                          <m:acc>
                            <m:accPr>
                              <m:chr m:val="̂"/>
                              <m:ctrlPr>
                                <a:rPr lang="en-US" i="1" dirty="0">
                                  <a:solidFill>
                                    <a:srgbClr val="FFFFFF"/>
                                  </a:solidFill>
                                  <a:latin typeface="Cambria Math" panose="02040503050406030204" pitchFamily="18" charset="0"/>
                                </a:rPr>
                              </m:ctrlPr>
                            </m:accPr>
                            <m:e>
                              <m:r>
                                <a:rPr lang="en-US" i="1" dirty="0">
                                  <a:solidFill>
                                    <a:srgbClr val="FFFFFF"/>
                                  </a:solidFill>
                                  <a:latin typeface="Cambria Math" panose="02040503050406030204" pitchFamily="18" charset="0"/>
                                </a:rPr>
                                <m:t>𝑓</m:t>
                              </m:r>
                            </m:e>
                          </m:acc>
                        </m:e>
                        <m:sub>
                          <m:r>
                            <a:rPr lang="en-US" i="1" dirty="0">
                              <a:solidFill>
                                <a:srgbClr val="FFFFFF"/>
                              </a:solidFill>
                              <a:latin typeface="Cambria Math" panose="02040503050406030204" pitchFamily="18" charset="0"/>
                            </a:rPr>
                            <m:t>𝑛</m:t>
                          </m:r>
                          <m:r>
                            <a:rPr lang="pl-PL" b="0" i="1" dirty="0" smtClean="0">
                              <a:solidFill>
                                <a:srgbClr val="FFFFFF"/>
                              </a:solidFill>
                              <a:latin typeface="Cambria Math" panose="02040503050406030204" pitchFamily="18" charset="0"/>
                            </a:rPr>
                            <m:t>−2</m:t>
                          </m:r>
                        </m:sub>
                      </m:sSub>
                      <m:d>
                        <m:dPr>
                          <m:ctrlPr>
                            <a:rPr lang="pl-PL" i="1" dirty="0">
                              <a:solidFill>
                                <a:srgbClr val="FFFFFF"/>
                              </a:solidFill>
                              <a:latin typeface="Cambria Math" panose="02040503050406030204" pitchFamily="18" charset="0"/>
                            </a:rPr>
                          </m:ctrlPr>
                        </m:dPr>
                        <m:e>
                          <m:r>
                            <a:rPr lang="pl-PL" i="1" dirty="0">
                              <a:solidFill>
                                <a:srgbClr val="FFFFFF"/>
                              </a:solidFill>
                              <a:latin typeface="Cambria Math" panose="02040503050406030204" pitchFamily="18" charset="0"/>
                            </a:rPr>
                            <m:t>𝑡</m:t>
                          </m:r>
                        </m:e>
                      </m:d>
                      <m:r>
                        <a:rPr lang="pl-PL" b="0" i="1" dirty="0" smtClean="0">
                          <a:solidFill>
                            <a:srgbClr val="FFFFFF"/>
                          </a:solidFill>
                          <a:latin typeface="Cambria Math" panose="02040503050406030204" pitchFamily="18" charset="0"/>
                        </a:rPr>
                        <m:t>,</m:t>
                      </m:r>
                    </m:oMath>
                  </m:oMathPara>
                </a14:m>
                <a:endParaRPr lang="pl-PL" b="0" dirty="0">
                  <a:solidFill>
                    <a:srgbClr val="FFFFFF"/>
                  </a:solidFill>
                </a:endParaRPr>
              </a:p>
              <a:p>
                <a:pPr marL="0" indent="0">
                  <a:buNone/>
                </a:pPr>
                <a:r>
                  <a:rPr lang="pl-PL" dirty="0">
                    <a:solidFill>
                      <a:srgbClr val="FFFFFF"/>
                    </a:solidFill>
                  </a:rPr>
                  <a:t>dla </a:t>
                </a:r>
                <a14:m>
                  <m:oMath xmlns:m="http://schemas.openxmlformats.org/officeDocument/2006/math">
                    <m:sSub>
                      <m:sSubPr>
                        <m:ctrlPr>
                          <a:rPr lang="en-US" i="1" dirty="0">
                            <a:solidFill>
                              <a:srgbClr val="FFFFFF"/>
                            </a:solidFill>
                            <a:latin typeface="Cambria Math" panose="02040503050406030204" pitchFamily="18" charset="0"/>
                          </a:rPr>
                        </m:ctrlPr>
                      </m:sSubPr>
                      <m:e>
                        <m:acc>
                          <m:accPr>
                            <m:chr m:val="̂"/>
                            <m:ctrlPr>
                              <a:rPr lang="en-US" i="1" dirty="0">
                                <a:solidFill>
                                  <a:srgbClr val="FFFFFF"/>
                                </a:solidFill>
                                <a:latin typeface="Cambria Math" panose="02040503050406030204" pitchFamily="18" charset="0"/>
                              </a:rPr>
                            </m:ctrlPr>
                          </m:accPr>
                          <m:e>
                            <m:r>
                              <a:rPr lang="en-US" i="1" dirty="0">
                                <a:solidFill>
                                  <a:srgbClr val="FFFFFF"/>
                                </a:solidFill>
                                <a:latin typeface="Cambria Math" panose="02040503050406030204" pitchFamily="18" charset="0"/>
                              </a:rPr>
                              <m:t>𝑓</m:t>
                            </m:r>
                          </m:e>
                        </m:acc>
                      </m:e>
                      <m:sub>
                        <m:r>
                          <a:rPr lang="pl-PL" b="0" i="1" dirty="0" smtClean="0">
                            <a:solidFill>
                              <a:srgbClr val="FFFFFF"/>
                            </a:solidFill>
                            <a:latin typeface="Cambria Math" panose="02040503050406030204" pitchFamily="18" charset="0"/>
                          </a:rPr>
                          <m:t>−1</m:t>
                        </m:r>
                      </m:sub>
                    </m:sSub>
                    <m:d>
                      <m:dPr>
                        <m:ctrlPr>
                          <a:rPr lang="pl-PL" i="1" dirty="0">
                            <a:solidFill>
                              <a:srgbClr val="FFFFFF"/>
                            </a:solidFill>
                            <a:latin typeface="Cambria Math" panose="02040503050406030204" pitchFamily="18" charset="0"/>
                          </a:rPr>
                        </m:ctrlPr>
                      </m:dPr>
                      <m:e>
                        <m:r>
                          <a:rPr lang="pl-PL" i="1" dirty="0">
                            <a:solidFill>
                              <a:srgbClr val="FFFFFF"/>
                            </a:solidFill>
                            <a:latin typeface="Cambria Math" panose="02040503050406030204" pitchFamily="18" charset="0"/>
                          </a:rPr>
                          <m:t>𝑡</m:t>
                        </m:r>
                      </m:e>
                    </m:d>
                    <m:r>
                      <a:rPr lang="pl-PL" b="0" i="1" dirty="0" smtClean="0">
                        <a:solidFill>
                          <a:srgbClr val="FFFFFF"/>
                        </a:solidFill>
                        <a:latin typeface="Cambria Math" panose="02040503050406030204" pitchFamily="18" charset="0"/>
                      </a:rPr>
                      <m:t>=</m:t>
                    </m:r>
                    <m:sSub>
                      <m:sSubPr>
                        <m:ctrlPr>
                          <a:rPr lang="en-US" i="1" dirty="0">
                            <a:solidFill>
                              <a:srgbClr val="FFFFFF"/>
                            </a:solidFill>
                            <a:latin typeface="Cambria Math" panose="02040503050406030204" pitchFamily="18" charset="0"/>
                          </a:rPr>
                        </m:ctrlPr>
                      </m:sSubPr>
                      <m:e>
                        <m:acc>
                          <m:accPr>
                            <m:chr m:val="̂"/>
                            <m:ctrlPr>
                              <a:rPr lang="en-US" i="1" dirty="0">
                                <a:solidFill>
                                  <a:srgbClr val="FFFFFF"/>
                                </a:solidFill>
                                <a:latin typeface="Cambria Math" panose="02040503050406030204" pitchFamily="18" charset="0"/>
                              </a:rPr>
                            </m:ctrlPr>
                          </m:accPr>
                          <m:e>
                            <m:r>
                              <a:rPr lang="en-US" i="1" dirty="0">
                                <a:solidFill>
                                  <a:srgbClr val="FFFFFF"/>
                                </a:solidFill>
                                <a:latin typeface="Cambria Math" panose="02040503050406030204" pitchFamily="18" charset="0"/>
                              </a:rPr>
                              <m:t>𝑓</m:t>
                            </m:r>
                          </m:e>
                        </m:acc>
                      </m:e>
                      <m:sub>
                        <m:r>
                          <a:rPr lang="pl-PL" i="1" dirty="0">
                            <a:solidFill>
                              <a:srgbClr val="FFFFFF"/>
                            </a:solidFill>
                            <a:latin typeface="Cambria Math" panose="02040503050406030204" pitchFamily="18" charset="0"/>
                          </a:rPr>
                          <m:t>−</m:t>
                        </m:r>
                        <m:r>
                          <a:rPr lang="pl-PL" b="0" i="1" dirty="0" smtClean="0">
                            <a:solidFill>
                              <a:srgbClr val="FFFFFF"/>
                            </a:solidFill>
                            <a:latin typeface="Cambria Math" panose="02040503050406030204" pitchFamily="18" charset="0"/>
                          </a:rPr>
                          <m:t>2</m:t>
                        </m:r>
                      </m:sub>
                    </m:sSub>
                    <m:d>
                      <m:dPr>
                        <m:ctrlPr>
                          <a:rPr lang="pl-PL" i="1" dirty="0">
                            <a:solidFill>
                              <a:srgbClr val="FFFFFF"/>
                            </a:solidFill>
                            <a:latin typeface="Cambria Math" panose="02040503050406030204" pitchFamily="18" charset="0"/>
                          </a:rPr>
                        </m:ctrlPr>
                      </m:dPr>
                      <m:e>
                        <m:r>
                          <a:rPr lang="pl-PL" i="1" dirty="0">
                            <a:solidFill>
                              <a:srgbClr val="FFFFFF"/>
                            </a:solidFill>
                            <a:latin typeface="Cambria Math" panose="02040503050406030204" pitchFamily="18" charset="0"/>
                          </a:rPr>
                          <m:t>𝑡</m:t>
                        </m:r>
                      </m:e>
                    </m:d>
                    <m:r>
                      <a:rPr lang="pl-PL" i="1" dirty="0" smtClean="0">
                        <a:solidFill>
                          <a:srgbClr val="FFFFFF"/>
                        </a:solidFill>
                        <a:latin typeface="Cambria Math" panose="02040503050406030204" pitchFamily="18" charset="0"/>
                        <a:ea typeface="Cambria Math" panose="02040503050406030204" pitchFamily="18" charset="0"/>
                      </a:rPr>
                      <m:t>≡</m:t>
                    </m:r>
                    <m:r>
                      <a:rPr lang="pl-PL" b="0" i="1" dirty="0" smtClean="0">
                        <a:solidFill>
                          <a:srgbClr val="FFFFFF"/>
                        </a:solidFill>
                        <a:latin typeface="Cambria Math" panose="02040503050406030204" pitchFamily="18" charset="0"/>
                        <a:ea typeface="Cambria Math" panose="02040503050406030204" pitchFamily="18" charset="0"/>
                      </a:rPr>
                      <m:t>0.</m:t>
                    </m:r>
                  </m:oMath>
                </a14:m>
                <a:r>
                  <a:rPr lang="pl-PL" dirty="0">
                    <a:solidFill>
                      <a:srgbClr val="FFFFFF"/>
                    </a:solidFill>
                  </a:rPr>
                  <a:t> Jest to nieskończony układ równań. Zatem musimy go </a:t>
                </a:r>
                <a:r>
                  <a:rPr lang="pl-PL" dirty="0" err="1">
                    <a:solidFill>
                      <a:srgbClr val="FFFFFF"/>
                    </a:solidFill>
                  </a:rPr>
                  <a:t>zdyskretyzować</a:t>
                </a:r>
                <a:endParaRPr lang="pl-PL" dirty="0">
                  <a:solidFill>
                    <a:srgbClr val="FFFFFF"/>
                  </a:solidFill>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pl-PL" b="0" i="1" smtClean="0">
                              <a:solidFill>
                                <a:srgbClr val="FFFFFF"/>
                              </a:solidFill>
                              <a:latin typeface="Cambria Math" panose="02040503050406030204" pitchFamily="18" charset="0"/>
                            </a:rPr>
                          </m:ctrlPr>
                        </m:dPr>
                        <m:e>
                          <m:sSub>
                            <m:sSubPr>
                              <m:ctrlPr>
                                <a:rPr lang="en-US" i="1" dirty="0">
                                  <a:solidFill>
                                    <a:srgbClr val="FFFFFF"/>
                                  </a:solidFill>
                                  <a:latin typeface="Cambria Math" panose="02040503050406030204" pitchFamily="18" charset="0"/>
                                </a:rPr>
                              </m:ctrlPr>
                            </m:sSubPr>
                            <m:e>
                              <m:acc>
                                <m:accPr>
                                  <m:chr m:val="̂"/>
                                  <m:ctrlPr>
                                    <a:rPr lang="en-US" i="1" dirty="0">
                                      <a:solidFill>
                                        <a:srgbClr val="FFFFFF"/>
                                      </a:solidFill>
                                      <a:latin typeface="Cambria Math" panose="02040503050406030204" pitchFamily="18" charset="0"/>
                                    </a:rPr>
                                  </m:ctrlPr>
                                </m:accPr>
                                <m:e>
                                  <m:r>
                                    <a:rPr lang="en-US" i="1" dirty="0">
                                      <a:solidFill>
                                        <a:srgbClr val="FFFFFF"/>
                                      </a:solidFill>
                                      <a:latin typeface="Cambria Math" panose="02040503050406030204" pitchFamily="18" charset="0"/>
                                    </a:rPr>
                                    <m:t>𝑓</m:t>
                                  </m:r>
                                </m:e>
                              </m:acc>
                            </m:e>
                            <m:sub>
                              <m:r>
                                <a:rPr lang="pl-PL" b="0" i="1" dirty="0" smtClean="0">
                                  <a:solidFill>
                                    <a:srgbClr val="FFFFFF"/>
                                  </a:solidFill>
                                  <a:latin typeface="Cambria Math" panose="02040503050406030204" pitchFamily="18" charset="0"/>
                                </a:rPr>
                                <m:t>0</m:t>
                              </m:r>
                            </m:sub>
                          </m:sSub>
                          <m:d>
                            <m:dPr>
                              <m:ctrlPr>
                                <a:rPr lang="pl-PL" i="1" dirty="0">
                                  <a:solidFill>
                                    <a:srgbClr val="FFFFFF"/>
                                  </a:solidFill>
                                  <a:latin typeface="Cambria Math" panose="02040503050406030204" pitchFamily="18" charset="0"/>
                                </a:rPr>
                              </m:ctrlPr>
                            </m:dPr>
                            <m:e>
                              <m:r>
                                <a:rPr lang="pl-PL" i="1" dirty="0">
                                  <a:solidFill>
                                    <a:srgbClr val="FFFFFF"/>
                                  </a:solidFill>
                                  <a:latin typeface="Cambria Math" panose="02040503050406030204" pitchFamily="18" charset="0"/>
                                </a:rPr>
                                <m:t>𝑡</m:t>
                              </m:r>
                            </m:e>
                          </m:d>
                          <m:r>
                            <a:rPr lang="pl-PL" b="0" i="1" dirty="0" smtClean="0">
                              <a:solidFill>
                                <a:srgbClr val="FFFFFF"/>
                              </a:solidFill>
                              <a:latin typeface="Cambria Math" panose="02040503050406030204" pitchFamily="18" charset="0"/>
                            </a:rPr>
                            <m:t>,</m:t>
                          </m:r>
                          <m:sSub>
                            <m:sSubPr>
                              <m:ctrlPr>
                                <a:rPr lang="en-US" i="1" dirty="0">
                                  <a:solidFill>
                                    <a:srgbClr val="FFFFFF"/>
                                  </a:solidFill>
                                  <a:latin typeface="Cambria Math" panose="02040503050406030204" pitchFamily="18" charset="0"/>
                                </a:rPr>
                              </m:ctrlPr>
                            </m:sSubPr>
                            <m:e>
                              <m:acc>
                                <m:accPr>
                                  <m:chr m:val="̂"/>
                                  <m:ctrlPr>
                                    <a:rPr lang="en-US" i="1" dirty="0">
                                      <a:solidFill>
                                        <a:srgbClr val="FFFFFF"/>
                                      </a:solidFill>
                                      <a:latin typeface="Cambria Math" panose="02040503050406030204" pitchFamily="18" charset="0"/>
                                    </a:rPr>
                                  </m:ctrlPr>
                                </m:accPr>
                                <m:e>
                                  <m:r>
                                    <a:rPr lang="en-US" i="1" dirty="0">
                                      <a:solidFill>
                                        <a:srgbClr val="FFFFFF"/>
                                      </a:solidFill>
                                      <a:latin typeface="Cambria Math" panose="02040503050406030204" pitchFamily="18" charset="0"/>
                                    </a:rPr>
                                    <m:t>𝑓</m:t>
                                  </m:r>
                                </m:e>
                              </m:acc>
                            </m:e>
                            <m:sub>
                              <m:r>
                                <a:rPr lang="pl-PL" b="0" i="1" dirty="0" smtClean="0">
                                  <a:solidFill>
                                    <a:srgbClr val="FFFFFF"/>
                                  </a:solidFill>
                                  <a:latin typeface="Cambria Math" panose="02040503050406030204" pitchFamily="18" charset="0"/>
                                </a:rPr>
                                <m:t>1</m:t>
                              </m:r>
                            </m:sub>
                          </m:sSub>
                          <m:d>
                            <m:dPr>
                              <m:ctrlPr>
                                <a:rPr lang="pl-PL" i="1" dirty="0">
                                  <a:solidFill>
                                    <a:srgbClr val="FFFFFF"/>
                                  </a:solidFill>
                                  <a:latin typeface="Cambria Math" panose="02040503050406030204" pitchFamily="18" charset="0"/>
                                </a:rPr>
                              </m:ctrlPr>
                            </m:dPr>
                            <m:e>
                              <m:r>
                                <a:rPr lang="pl-PL" i="1" dirty="0">
                                  <a:solidFill>
                                    <a:srgbClr val="FFFFFF"/>
                                  </a:solidFill>
                                  <a:latin typeface="Cambria Math" panose="02040503050406030204" pitchFamily="18" charset="0"/>
                                </a:rPr>
                                <m:t>𝑡</m:t>
                              </m:r>
                            </m:e>
                          </m:d>
                          <m:r>
                            <a:rPr lang="pl-PL" b="0" i="1" dirty="0" smtClean="0">
                              <a:solidFill>
                                <a:srgbClr val="FFFFFF"/>
                              </a:solidFill>
                              <a:latin typeface="Cambria Math" panose="02040503050406030204" pitchFamily="18" charset="0"/>
                            </a:rPr>
                            <m:t>, …</m:t>
                          </m:r>
                        </m:e>
                      </m:d>
                      <m:r>
                        <a:rPr lang="pl-PL" b="0" i="1" smtClean="0">
                          <a:solidFill>
                            <a:srgbClr val="FFFFFF"/>
                          </a:solidFill>
                          <a:latin typeface="Cambria Math" panose="02040503050406030204" pitchFamily="18" charset="0"/>
                          <a:ea typeface="Cambria Math" panose="02040503050406030204" pitchFamily="18" charset="0"/>
                        </a:rPr>
                        <m:t>≈</m:t>
                      </m:r>
                      <m:d>
                        <m:dPr>
                          <m:begChr m:val="["/>
                          <m:endChr m:val="]"/>
                          <m:ctrlPr>
                            <a:rPr lang="pl-PL" b="0" i="1" smtClean="0">
                              <a:solidFill>
                                <a:srgbClr val="FFFFFF"/>
                              </a:solidFill>
                              <a:latin typeface="Cambria Math" panose="02040503050406030204" pitchFamily="18" charset="0"/>
                            </a:rPr>
                          </m:ctrlPr>
                        </m:dPr>
                        <m:e>
                          <m:sSub>
                            <m:sSubPr>
                              <m:ctrlPr>
                                <a:rPr lang="en-US" i="1" dirty="0">
                                  <a:solidFill>
                                    <a:srgbClr val="FFFFFF"/>
                                  </a:solidFill>
                                  <a:latin typeface="Cambria Math" panose="02040503050406030204" pitchFamily="18" charset="0"/>
                                </a:rPr>
                              </m:ctrlPr>
                            </m:sSubPr>
                            <m:e>
                              <m:acc>
                                <m:accPr>
                                  <m:chr m:val="̂"/>
                                  <m:ctrlPr>
                                    <a:rPr lang="en-US" i="1" dirty="0">
                                      <a:solidFill>
                                        <a:srgbClr val="FFFFFF"/>
                                      </a:solidFill>
                                      <a:latin typeface="Cambria Math" panose="02040503050406030204" pitchFamily="18" charset="0"/>
                                    </a:rPr>
                                  </m:ctrlPr>
                                </m:accPr>
                                <m:e>
                                  <m:r>
                                    <a:rPr lang="en-US" i="1" dirty="0">
                                      <a:solidFill>
                                        <a:srgbClr val="FFFFFF"/>
                                      </a:solidFill>
                                      <a:latin typeface="Cambria Math" panose="02040503050406030204" pitchFamily="18" charset="0"/>
                                    </a:rPr>
                                    <m:t>𝑓</m:t>
                                  </m:r>
                                </m:e>
                              </m:acc>
                            </m:e>
                            <m:sub>
                              <m:r>
                                <m:rPr>
                                  <m:sty m:val="p"/>
                                </m:rPr>
                                <a:rPr lang="el-GR" i="1" dirty="0" smtClean="0">
                                  <a:solidFill>
                                    <a:srgbClr val="FFFFFF"/>
                                  </a:solidFill>
                                  <a:latin typeface="Cambria Math" panose="02040503050406030204" pitchFamily="18" charset="0"/>
                                  <a:ea typeface="Cambria Math" panose="02040503050406030204" pitchFamily="18" charset="0"/>
                                </a:rPr>
                                <m:t>Δ</m:t>
                              </m:r>
                              <m:r>
                                <a:rPr lang="pl-PL" b="0" i="1" dirty="0" smtClean="0">
                                  <a:solidFill>
                                    <a:srgbClr val="FFFFFF"/>
                                  </a:solidFill>
                                  <a:latin typeface="Cambria Math" panose="02040503050406030204" pitchFamily="18" charset="0"/>
                                </a:rPr>
                                <m:t>,</m:t>
                              </m:r>
                              <m:r>
                                <a:rPr lang="pl-PL" i="1" dirty="0">
                                  <a:solidFill>
                                    <a:srgbClr val="FFFFFF"/>
                                  </a:solidFill>
                                  <a:latin typeface="Cambria Math" panose="02040503050406030204" pitchFamily="18" charset="0"/>
                                </a:rPr>
                                <m:t>0</m:t>
                              </m:r>
                            </m:sub>
                          </m:sSub>
                          <m:d>
                            <m:dPr>
                              <m:ctrlPr>
                                <a:rPr lang="pl-PL" i="1" dirty="0">
                                  <a:solidFill>
                                    <a:srgbClr val="FFFFFF"/>
                                  </a:solidFill>
                                  <a:latin typeface="Cambria Math" panose="02040503050406030204" pitchFamily="18" charset="0"/>
                                </a:rPr>
                              </m:ctrlPr>
                            </m:dPr>
                            <m:e>
                              <m:r>
                                <a:rPr lang="pl-PL" i="1" dirty="0">
                                  <a:solidFill>
                                    <a:srgbClr val="FFFFFF"/>
                                  </a:solidFill>
                                  <a:latin typeface="Cambria Math" panose="02040503050406030204" pitchFamily="18" charset="0"/>
                                </a:rPr>
                                <m:t>𝑡</m:t>
                              </m:r>
                            </m:e>
                          </m:d>
                          <m:r>
                            <a:rPr lang="pl-PL" i="1" dirty="0">
                              <a:solidFill>
                                <a:srgbClr val="FFFFFF"/>
                              </a:solidFill>
                              <a:latin typeface="Cambria Math" panose="02040503050406030204" pitchFamily="18" charset="0"/>
                            </a:rPr>
                            <m:t>,</m:t>
                          </m:r>
                          <m:sSub>
                            <m:sSubPr>
                              <m:ctrlPr>
                                <a:rPr lang="en-US" i="1" dirty="0">
                                  <a:solidFill>
                                    <a:srgbClr val="FFFFFF"/>
                                  </a:solidFill>
                                  <a:latin typeface="Cambria Math" panose="02040503050406030204" pitchFamily="18" charset="0"/>
                                </a:rPr>
                              </m:ctrlPr>
                            </m:sSubPr>
                            <m:e>
                              <m:acc>
                                <m:accPr>
                                  <m:chr m:val="̂"/>
                                  <m:ctrlPr>
                                    <a:rPr lang="en-US" i="1" dirty="0">
                                      <a:solidFill>
                                        <a:srgbClr val="FFFFFF"/>
                                      </a:solidFill>
                                      <a:latin typeface="Cambria Math" panose="02040503050406030204" pitchFamily="18" charset="0"/>
                                    </a:rPr>
                                  </m:ctrlPr>
                                </m:accPr>
                                <m:e>
                                  <m:r>
                                    <a:rPr lang="en-US" i="1" dirty="0">
                                      <a:solidFill>
                                        <a:srgbClr val="FFFFFF"/>
                                      </a:solidFill>
                                      <a:latin typeface="Cambria Math" panose="02040503050406030204" pitchFamily="18" charset="0"/>
                                    </a:rPr>
                                    <m:t>𝑓</m:t>
                                  </m:r>
                                </m:e>
                              </m:acc>
                            </m:e>
                            <m:sub>
                              <m:r>
                                <m:rPr>
                                  <m:sty m:val="p"/>
                                </m:rPr>
                                <a:rPr lang="el-GR" i="1" dirty="0">
                                  <a:solidFill>
                                    <a:srgbClr val="FFFFFF"/>
                                  </a:solidFill>
                                  <a:latin typeface="Cambria Math" panose="02040503050406030204" pitchFamily="18" charset="0"/>
                                  <a:ea typeface="Cambria Math" panose="02040503050406030204" pitchFamily="18" charset="0"/>
                                </a:rPr>
                                <m:t>Δ</m:t>
                              </m:r>
                              <m:r>
                                <a:rPr lang="pl-PL" i="1" dirty="0">
                                  <a:solidFill>
                                    <a:srgbClr val="FFFFFF"/>
                                  </a:solidFill>
                                  <a:latin typeface="Cambria Math" panose="02040503050406030204" pitchFamily="18" charset="0"/>
                                </a:rPr>
                                <m:t>,1</m:t>
                              </m:r>
                            </m:sub>
                          </m:sSub>
                          <m:d>
                            <m:dPr>
                              <m:ctrlPr>
                                <a:rPr lang="pl-PL" i="1" dirty="0">
                                  <a:solidFill>
                                    <a:srgbClr val="FFFFFF"/>
                                  </a:solidFill>
                                  <a:latin typeface="Cambria Math" panose="02040503050406030204" pitchFamily="18" charset="0"/>
                                </a:rPr>
                              </m:ctrlPr>
                            </m:dPr>
                            <m:e>
                              <m:r>
                                <a:rPr lang="pl-PL" i="1" dirty="0">
                                  <a:solidFill>
                                    <a:srgbClr val="FFFFFF"/>
                                  </a:solidFill>
                                  <a:latin typeface="Cambria Math" panose="02040503050406030204" pitchFamily="18" charset="0"/>
                                </a:rPr>
                                <m:t>𝑡</m:t>
                              </m:r>
                            </m:e>
                          </m:d>
                          <m:r>
                            <a:rPr lang="pl-PL" i="1" dirty="0">
                              <a:solidFill>
                                <a:srgbClr val="FFFFFF"/>
                              </a:solidFill>
                              <a:latin typeface="Cambria Math" panose="02040503050406030204" pitchFamily="18" charset="0"/>
                            </a:rPr>
                            <m:t>, …</m:t>
                          </m:r>
                          <m:r>
                            <a:rPr lang="pl-PL" b="0" i="1" dirty="0" smtClean="0">
                              <a:solidFill>
                                <a:srgbClr val="FFFFFF"/>
                              </a:solidFill>
                              <a:latin typeface="Cambria Math" panose="02040503050406030204" pitchFamily="18" charset="0"/>
                            </a:rPr>
                            <m:t>,</m:t>
                          </m:r>
                          <m:sSub>
                            <m:sSubPr>
                              <m:ctrlPr>
                                <a:rPr lang="en-US" i="1" dirty="0">
                                  <a:solidFill>
                                    <a:srgbClr val="FFFFFF"/>
                                  </a:solidFill>
                                  <a:latin typeface="Cambria Math" panose="02040503050406030204" pitchFamily="18" charset="0"/>
                                </a:rPr>
                              </m:ctrlPr>
                            </m:sSubPr>
                            <m:e>
                              <m:acc>
                                <m:accPr>
                                  <m:chr m:val="̂"/>
                                  <m:ctrlPr>
                                    <a:rPr lang="en-US" i="1" dirty="0">
                                      <a:solidFill>
                                        <a:srgbClr val="FFFFFF"/>
                                      </a:solidFill>
                                      <a:latin typeface="Cambria Math" panose="02040503050406030204" pitchFamily="18" charset="0"/>
                                    </a:rPr>
                                  </m:ctrlPr>
                                </m:accPr>
                                <m:e>
                                  <m:r>
                                    <a:rPr lang="en-US" i="1" dirty="0">
                                      <a:solidFill>
                                        <a:srgbClr val="FFFFFF"/>
                                      </a:solidFill>
                                      <a:latin typeface="Cambria Math" panose="02040503050406030204" pitchFamily="18" charset="0"/>
                                    </a:rPr>
                                    <m:t>𝑓</m:t>
                                  </m:r>
                                </m:e>
                              </m:acc>
                            </m:e>
                            <m:sub>
                              <m:r>
                                <m:rPr>
                                  <m:sty m:val="p"/>
                                </m:rPr>
                                <a:rPr lang="el-GR" i="1" dirty="0">
                                  <a:solidFill>
                                    <a:srgbClr val="FFFFFF"/>
                                  </a:solidFill>
                                  <a:latin typeface="Cambria Math" panose="02040503050406030204" pitchFamily="18" charset="0"/>
                                  <a:ea typeface="Cambria Math" panose="02040503050406030204" pitchFamily="18" charset="0"/>
                                </a:rPr>
                                <m:t>Δ</m:t>
                              </m:r>
                              <m:r>
                                <a:rPr lang="pl-PL" i="1" dirty="0">
                                  <a:solidFill>
                                    <a:srgbClr val="FFFFFF"/>
                                  </a:solidFill>
                                  <a:latin typeface="Cambria Math" panose="02040503050406030204" pitchFamily="18" charset="0"/>
                                </a:rPr>
                                <m:t>,</m:t>
                              </m:r>
                              <m:r>
                                <a:rPr lang="pl-PL" b="0" i="1" dirty="0" smtClean="0">
                                  <a:solidFill>
                                    <a:srgbClr val="FFFFFF"/>
                                  </a:solidFill>
                                  <a:latin typeface="Cambria Math" panose="02040503050406030204" pitchFamily="18" charset="0"/>
                                </a:rPr>
                                <m:t>𝑁</m:t>
                              </m:r>
                            </m:sub>
                          </m:sSub>
                          <m:d>
                            <m:dPr>
                              <m:ctrlPr>
                                <a:rPr lang="pl-PL" i="1" dirty="0">
                                  <a:solidFill>
                                    <a:srgbClr val="FFFFFF"/>
                                  </a:solidFill>
                                  <a:latin typeface="Cambria Math" panose="02040503050406030204" pitchFamily="18" charset="0"/>
                                </a:rPr>
                              </m:ctrlPr>
                            </m:dPr>
                            <m:e>
                              <m:r>
                                <a:rPr lang="pl-PL" i="1" dirty="0">
                                  <a:solidFill>
                                    <a:srgbClr val="FFFFFF"/>
                                  </a:solidFill>
                                  <a:latin typeface="Cambria Math" panose="02040503050406030204" pitchFamily="18" charset="0"/>
                                </a:rPr>
                                <m:t>𝑡</m:t>
                              </m:r>
                            </m:e>
                          </m:d>
                        </m:e>
                      </m:d>
                      <m:r>
                        <a:rPr lang="pl-PL" b="0" i="1" dirty="0" smtClean="0">
                          <a:solidFill>
                            <a:srgbClr val="FFFFFF"/>
                          </a:solidFill>
                          <a:latin typeface="Cambria Math" panose="02040503050406030204" pitchFamily="18" charset="0"/>
                        </a:rPr>
                        <m:t>.</m:t>
                      </m:r>
                    </m:oMath>
                  </m:oMathPara>
                </a14:m>
                <a:endParaRPr lang="pl-PL" dirty="0">
                  <a:solidFill>
                    <a:srgbClr val="FFFFFF"/>
                  </a:solidFill>
                </a:endParaRPr>
              </a:p>
              <a:p>
                <a:pPr marL="0" indent="0">
                  <a:buNone/>
                </a:pPr>
                <a:r>
                  <a:rPr lang="pl-PL" dirty="0">
                    <a:solidFill>
                      <a:srgbClr val="FFFFFF"/>
                    </a:solidFill>
                  </a:rPr>
                  <a:t>Teraz nasze zagadnienie wygląda następująco</a:t>
                </a:r>
              </a:p>
              <a:p>
                <a:pPr marL="0" indent="0">
                  <a:buNone/>
                </a:pPr>
                <a14:m>
                  <m:oMathPara xmlns:m="http://schemas.openxmlformats.org/officeDocument/2006/math">
                    <m:oMathParaPr>
                      <m:jc m:val="centerGroup"/>
                    </m:oMathParaPr>
                    <m:oMath xmlns:m="http://schemas.openxmlformats.org/officeDocument/2006/math">
                      <m:d>
                        <m:dPr>
                          <m:begChr m:val="{"/>
                          <m:endChr m:val=""/>
                          <m:ctrlPr>
                            <a:rPr lang="pl-PL" i="1" smtClean="0">
                              <a:solidFill>
                                <a:srgbClr val="FFFFFF"/>
                              </a:solidFill>
                              <a:latin typeface="Cambria Math" panose="02040503050406030204" pitchFamily="18" charset="0"/>
                            </a:rPr>
                          </m:ctrlPr>
                        </m:dPr>
                        <m:e>
                          <m:eqArr>
                            <m:eqArrPr>
                              <m:ctrlPr>
                                <a:rPr lang="pl-PL" i="1" smtClean="0">
                                  <a:solidFill>
                                    <a:srgbClr val="FFFFFF"/>
                                  </a:solidFill>
                                  <a:latin typeface="Cambria Math" panose="02040503050406030204" pitchFamily="18" charset="0"/>
                                </a:rPr>
                              </m:ctrlPr>
                            </m:eqArrPr>
                            <m:e>
                              <m:f>
                                <m:fPr>
                                  <m:ctrlPr>
                                    <a:rPr lang="en-US" i="1">
                                      <a:solidFill>
                                        <a:srgbClr val="FFFFFF"/>
                                      </a:solidFill>
                                      <a:latin typeface="Cambria Math" panose="02040503050406030204" pitchFamily="18" charset="0"/>
                                    </a:rPr>
                                  </m:ctrlPr>
                                </m:fPr>
                                <m:num>
                                  <m:r>
                                    <a:rPr lang="pl-PL" i="1">
                                      <a:solidFill>
                                        <a:srgbClr val="FFFFFF"/>
                                      </a:solidFill>
                                      <a:latin typeface="Cambria Math" panose="02040503050406030204" pitchFamily="18" charset="0"/>
                                    </a:rPr>
                                    <m:t>𝑑</m:t>
                                  </m:r>
                                </m:num>
                                <m:den>
                                  <m:r>
                                    <a:rPr lang="pl-PL" i="1">
                                      <a:solidFill>
                                        <a:srgbClr val="FFFFFF"/>
                                      </a:solidFill>
                                      <a:latin typeface="Cambria Math" panose="02040503050406030204" pitchFamily="18" charset="0"/>
                                    </a:rPr>
                                    <m:t>𝑑𝑡</m:t>
                                  </m:r>
                                </m:den>
                              </m:f>
                              <m:sSub>
                                <m:sSubPr>
                                  <m:ctrlPr>
                                    <a:rPr lang="en-US" i="1" dirty="0">
                                      <a:solidFill>
                                        <a:srgbClr val="FFFFFF"/>
                                      </a:solidFill>
                                      <a:latin typeface="Cambria Math" panose="02040503050406030204" pitchFamily="18" charset="0"/>
                                    </a:rPr>
                                  </m:ctrlPr>
                                </m:sSubPr>
                                <m:e>
                                  <m:acc>
                                    <m:accPr>
                                      <m:chr m:val="̂"/>
                                      <m:ctrlPr>
                                        <a:rPr lang="en-US" i="1" dirty="0">
                                          <a:solidFill>
                                            <a:srgbClr val="FFFFFF"/>
                                          </a:solidFill>
                                          <a:latin typeface="Cambria Math" panose="02040503050406030204" pitchFamily="18" charset="0"/>
                                        </a:rPr>
                                      </m:ctrlPr>
                                    </m:accPr>
                                    <m:e>
                                      <m:r>
                                        <a:rPr lang="en-US" i="1" dirty="0">
                                          <a:solidFill>
                                            <a:srgbClr val="FFFFFF"/>
                                          </a:solidFill>
                                          <a:latin typeface="Cambria Math" panose="02040503050406030204" pitchFamily="18" charset="0"/>
                                        </a:rPr>
                                        <m:t>𝑓</m:t>
                                      </m:r>
                                    </m:e>
                                  </m:acc>
                                </m:e>
                                <m:sub>
                                  <m:r>
                                    <m:rPr>
                                      <m:sty m:val="p"/>
                                    </m:rPr>
                                    <a:rPr lang="el-GR" i="1" dirty="0" smtClean="0">
                                      <a:solidFill>
                                        <a:srgbClr val="FFFFFF"/>
                                      </a:solidFill>
                                      <a:latin typeface="Cambria Math" panose="02040503050406030204" pitchFamily="18" charset="0"/>
                                      <a:ea typeface="Cambria Math" panose="02040503050406030204" pitchFamily="18" charset="0"/>
                                    </a:rPr>
                                    <m:t>Δ</m:t>
                                  </m:r>
                                  <m:r>
                                    <a:rPr lang="pl-PL" b="0" i="1" dirty="0" smtClean="0">
                                      <a:solidFill>
                                        <a:srgbClr val="FFFFFF"/>
                                      </a:solidFill>
                                      <a:latin typeface="Cambria Math" panose="02040503050406030204" pitchFamily="18" charset="0"/>
                                      <a:ea typeface="Cambria Math" panose="02040503050406030204" pitchFamily="18" charset="0"/>
                                    </a:rPr>
                                    <m:t>,</m:t>
                                  </m:r>
                                  <m:r>
                                    <a:rPr lang="en-US" i="1" dirty="0">
                                      <a:solidFill>
                                        <a:srgbClr val="FFFFFF"/>
                                      </a:solidFill>
                                      <a:latin typeface="Cambria Math" panose="02040503050406030204" pitchFamily="18" charset="0"/>
                                    </a:rPr>
                                    <m:t>𝑛</m:t>
                                  </m:r>
                                </m:sub>
                              </m:sSub>
                              <m:d>
                                <m:dPr>
                                  <m:ctrlPr>
                                    <a:rPr lang="pl-PL" i="1" dirty="0">
                                      <a:solidFill>
                                        <a:srgbClr val="FFFFFF"/>
                                      </a:solidFill>
                                      <a:latin typeface="Cambria Math" panose="02040503050406030204" pitchFamily="18" charset="0"/>
                                    </a:rPr>
                                  </m:ctrlPr>
                                </m:dPr>
                                <m:e>
                                  <m:r>
                                    <a:rPr lang="pl-PL" i="1" dirty="0">
                                      <a:solidFill>
                                        <a:srgbClr val="FFFFFF"/>
                                      </a:solidFill>
                                      <a:latin typeface="Cambria Math" panose="02040503050406030204" pitchFamily="18" charset="0"/>
                                    </a:rPr>
                                    <m:t>𝑡</m:t>
                                  </m:r>
                                </m:e>
                              </m:d>
                              <m:r>
                                <a:rPr lang="pl-PL" i="1" dirty="0">
                                  <a:solidFill>
                                    <a:srgbClr val="FFFFFF"/>
                                  </a:solidFill>
                                  <a:latin typeface="Cambria Math" panose="02040503050406030204" pitchFamily="18" charset="0"/>
                                </a:rPr>
                                <m:t>=</m:t>
                              </m:r>
                              <m:r>
                                <a:rPr lang="pl-PL" i="1" dirty="0">
                                  <a:solidFill>
                                    <a:srgbClr val="FFFFFF"/>
                                  </a:solidFill>
                                  <a:latin typeface="Cambria Math" panose="02040503050406030204" pitchFamily="18" charset="0"/>
                                </a:rPr>
                                <m:t>𝑛</m:t>
                              </m:r>
                              <m:r>
                                <a:rPr lang="pl-PL" i="1" dirty="0">
                                  <a:solidFill>
                                    <a:srgbClr val="FFFFFF"/>
                                  </a:solidFill>
                                  <a:latin typeface="Cambria Math" panose="02040503050406030204" pitchFamily="18" charset="0"/>
                                  <a:ea typeface="Cambria Math" panose="02040503050406030204" pitchFamily="18" charset="0"/>
                                </a:rPr>
                                <m:t>𝛾</m:t>
                              </m:r>
                              <m:sSub>
                                <m:sSubPr>
                                  <m:ctrlPr>
                                    <a:rPr lang="en-US" i="1" dirty="0">
                                      <a:solidFill>
                                        <a:srgbClr val="FFFFFF"/>
                                      </a:solidFill>
                                      <a:latin typeface="Cambria Math" panose="02040503050406030204" pitchFamily="18" charset="0"/>
                                    </a:rPr>
                                  </m:ctrlPr>
                                </m:sSubPr>
                                <m:e>
                                  <m:acc>
                                    <m:accPr>
                                      <m:chr m:val="̂"/>
                                      <m:ctrlPr>
                                        <a:rPr lang="en-US" i="1" dirty="0">
                                          <a:solidFill>
                                            <a:srgbClr val="FFFFFF"/>
                                          </a:solidFill>
                                          <a:latin typeface="Cambria Math" panose="02040503050406030204" pitchFamily="18" charset="0"/>
                                        </a:rPr>
                                      </m:ctrlPr>
                                    </m:accPr>
                                    <m:e>
                                      <m:r>
                                        <a:rPr lang="en-US" i="1" dirty="0">
                                          <a:solidFill>
                                            <a:srgbClr val="FFFFFF"/>
                                          </a:solidFill>
                                          <a:latin typeface="Cambria Math" panose="02040503050406030204" pitchFamily="18" charset="0"/>
                                        </a:rPr>
                                        <m:t>𝑓</m:t>
                                      </m:r>
                                    </m:e>
                                  </m:acc>
                                </m:e>
                                <m:sub>
                                  <m:r>
                                    <m:rPr>
                                      <m:sty m:val="p"/>
                                    </m:rPr>
                                    <a:rPr lang="el-GR" i="1" dirty="0">
                                      <a:solidFill>
                                        <a:srgbClr val="FFFFFF"/>
                                      </a:solidFill>
                                      <a:latin typeface="Cambria Math" panose="02040503050406030204" pitchFamily="18" charset="0"/>
                                      <a:ea typeface="Cambria Math" panose="02040503050406030204" pitchFamily="18" charset="0"/>
                                    </a:rPr>
                                    <m:t>Δ</m:t>
                                  </m:r>
                                  <m:r>
                                    <a:rPr lang="pl-PL" i="1" dirty="0">
                                      <a:solidFill>
                                        <a:srgbClr val="FFFFFF"/>
                                      </a:solidFill>
                                      <a:latin typeface="Cambria Math" panose="02040503050406030204" pitchFamily="18" charset="0"/>
                                      <a:ea typeface="Cambria Math" panose="02040503050406030204" pitchFamily="18" charset="0"/>
                                    </a:rPr>
                                    <m:t>,</m:t>
                                  </m:r>
                                  <m:r>
                                    <a:rPr lang="en-US" i="1" dirty="0">
                                      <a:solidFill>
                                        <a:srgbClr val="FFFFFF"/>
                                      </a:solidFill>
                                      <a:latin typeface="Cambria Math" panose="02040503050406030204" pitchFamily="18" charset="0"/>
                                    </a:rPr>
                                    <m:t>𝑛</m:t>
                                  </m:r>
                                </m:sub>
                              </m:sSub>
                              <m:d>
                                <m:dPr>
                                  <m:ctrlPr>
                                    <a:rPr lang="pl-PL" i="1" dirty="0">
                                      <a:solidFill>
                                        <a:srgbClr val="FFFFFF"/>
                                      </a:solidFill>
                                      <a:latin typeface="Cambria Math" panose="02040503050406030204" pitchFamily="18" charset="0"/>
                                    </a:rPr>
                                  </m:ctrlPr>
                                </m:dPr>
                                <m:e>
                                  <m:r>
                                    <a:rPr lang="pl-PL" i="1" dirty="0">
                                      <a:solidFill>
                                        <a:srgbClr val="FFFFFF"/>
                                      </a:solidFill>
                                      <a:latin typeface="Cambria Math" panose="02040503050406030204" pitchFamily="18" charset="0"/>
                                    </a:rPr>
                                    <m:t>𝑡</m:t>
                                  </m:r>
                                </m:e>
                              </m:d>
                              <m:r>
                                <a:rPr lang="pl-PL" i="1" dirty="0">
                                  <a:solidFill>
                                    <a:srgbClr val="FFFFFF"/>
                                  </a:solidFill>
                                  <a:latin typeface="Cambria Math" panose="02040503050406030204" pitchFamily="18" charset="0"/>
                                </a:rPr>
                                <m:t>+</m:t>
                              </m:r>
                              <m:r>
                                <a:rPr lang="pl-PL" i="1" dirty="0">
                                  <a:solidFill>
                                    <a:srgbClr val="FFFFFF"/>
                                  </a:solidFill>
                                  <a:latin typeface="Cambria Math" panose="02040503050406030204" pitchFamily="18" charset="0"/>
                                  <a:ea typeface="Cambria Math" panose="02040503050406030204" pitchFamily="18" charset="0"/>
                                </a:rPr>
                                <m:t>𝛼</m:t>
                              </m:r>
                              <m:r>
                                <a:rPr lang="pl-PL" i="1" dirty="0">
                                  <a:solidFill>
                                    <a:srgbClr val="FFFFFF"/>
                                  </a:solidFill>
                                  <a:latin typeface="Cambria Math" panose="02040503050406030204" pitchFamily="18" charset="0"/>
                                  <a:ea typeface="Cambria Math" panose="02040503050406030204" pitchFamily="18" charset="0"/>
                                </a:rPr>
                                <m:t>𝑢</m:t>
                              </m:r>
                              <m:rad>
                                <m:radPr>
                                  <m:degHide m:val="on"/>
                                  <m:ctrlPr>
                                    <a:rPr lang="pl-PL" i="1" dirty="0">
                                      <a:solidFill>
                                        <a:srgbClr val="FFFFFF"/>
                                      </a:solidFill>
                                      <a:latin typeface="Cambria Math" panose="02040503050406030204" pitchFamily="18" charset="0"/>
                                      <a:ea typeface="Cambria Math" panose="02040503050406030204" pitchFamily="18" charset="0"/>
                                    </a:rPr>
                                  </m:ctrlPr>
                                </m:radPr>
                                <m:deg/>
                                <m:e>
                                  <m:r>
                                    <a:rPr lang="pl-PL" i="1" dirty="0">
                                      <a:solidFill>
                                        <a:srgbClr val="FFFFFF"/>
                                      </a:solidFill>
                                      <a:latin typeface="Cambria Math" panose="02040503050406030204" pitchFamily="18" charset="0"/>
                                      <a:ea typeface="Cambria Math" panose="02040503050406030204" pitchFamily="18" charset="0"/>
                                    </a:rPr>
                                    <m:t>2</m:t>
                                  </m:r>
                                  <m:r>
                                    <a:rPr lang="pl-PL" i="1" dirty="0">
                                      <a:solidFill>
                                        <a:srgbClr val="FFFFFF"/>
                                      </a:solidFill>
                                      <a:latin typeface="Cambria Math" panose="02040503050406030204" pitchFamily="18" charset="0"/>
                                      <a:ea typeface="Cambria Math" panose="02040503050406030204" pitchFamily="18" charset="0"/>
                                    </a:rPr>
                                    <m:t>𝑢</m:t>
                                  </m:r>
                                </m:e>
                              </m:rad>
                              <m:sSub>
                                <m:sSubPr>
                                  <m:ctrlPr>
                                    <a:rPr lang="en-US" i="1" dirty="0">
                                      <a:solidFill>
                                        <a:srgbClr val="FFFFFF"/>
                                      </a:solidFill>
                                      <a:latin typeface="Cambria Math" panose="02040503050406030204" pitchFamily="18" charset="0"/>
                                    </a:rPr>
                                  </m:ctrlPr>
                                </m:sSubPr>
                                <m:e>
                                  <m:acc>
                                    <m:accPr>
                                      <m:chr m:val="̂"/>
                                      <m:ctrlPr>
                                        <a:rPr lang="en-US" i="1" dirty="0">
                                          <a:solidFill>
                                            <a:srgbClr val="FFFFFF"/>
                                          </a:solidFill>
                                          <a:latin typeface="Cambria Math" panose="02040503050406030204" pitchFamily="18" charset="0"/>
                                        </a:rPr>
                                      </m:ctrlPr>
                                    </m:accPr>
                                    <m:e>
                                      <m:r>
                                        <a:rPr lang="en-US" i="1" dirty="0">
                                          <a:solidFill>
                                            <a:srgbClr val="FFFFFF"/>
                                          </a:solidFill>
                                          <a:latin typeface="Cambria Math" panose="02040503050406030204" pitchFamily="18" charset="0"/>
                                        </a:rPr>
                                        <m:t>𝑓</m:t>
                                      </m:r>
                                    </m:e>
                                  </m:acc>
                                </m:e>
                                <m:sub>
                                  <m:r>
                                    <m:rPr>
                                      <m:sty m:val="p"/>
                                    </m:rPr>
                                    <a:rPr lang="el-GR" i="1" dirty="0">
                                      <a:solidFill>
                                        <a:srgbClr val="FFFFFF"/>
                                      </a:solidFill>
                                      <a:latin typeface="Cambria Math" panose="02040503050406030204" pitchFamily="18" charset="0"/>
                                      <a:ea typeface="Cambria Math" panose="02040503050406030204" pitchFamily="18" charset="0"/>
                                    </a:rPr>
                                    <m:t>Δ</m:t>
                                  </m:r>
                                  <m:r>
                                    <a:rPr lang="pl-PL" i="1" dirty="0">
                                      <a:solidFill>
                                        <a:srgbClr val="FFFFFF"/>
                                      </a:solidFill>
                                      <a:latin typeface="Cambria Math" panose="02040503050406030204" pitchFamily="18" charset="0"/>
                                      <a:ea typeface="Cambria Math" panose="02040503050406030204" pitchFamily="18" charset="0"/>
                                    </a:rPr>
                                    <m:t>,</m:t>
                                  </m:r>
                                  <m:r>
                                    <a:rPr lang="en-US" i="1" dirty="0">
                                      <a:solidFill>
                                        <a:srgbClr val="FFFFFF"/>
                                      </a:solidFill>
                                      <a:latin typeface="Cambria Math" panose="02040503050406030204" pitchFamily="18" charset="0"/>
                                    </a:rPr>
                                    <m:t>𝑛</m:t>
                                  </m:r>
                                  <m:r>
                                    <a:rPr lang="pl-PL" i="1" dirty="0">
                                      <a:solidFill>
                                        <a:srgbClr val="FFFFFF"/>
                                      </a:solidFill>
                                      <a:latin typeface="Cambria Math" panose="02040503050406030204" pitchFamily="18" charset="0"/>
                                    </a:rPr>
                                    <m:t>−1</m:t>
                                  </m:r>
                                </m:sub>
                              </m:sSub>
                              <m:d>
                                <m:dPr>
                                  <m:ctrlPr>
                                    <a:rPr lang="pl-PL" i="1" dirty="0">
                                      <a:solidFill>
                                        <a:srgbClr val="FFFFFF"/>
                                      </a:solidFill>
                                      <a:latin typeface="Cambria Math" panose="02040503050406030204" pitchFamily="18" charset="0"/>
                                    </a:rPr>
                                  </m:ctrlPr>
                                </m:dPr>
                                <m:e>
                                  <m:r>
                                    <a:rPr lang="pl-PL" i="1" dirty="0">
                                      <a:solidFill>
                                        <a:srgbClr val="FFFFFF"/>
                                      </a:solidFill>
                                      <a:latin typeface="Cambria Math" panose="02040503050406030204" pitchFamily="18" charset="0"/>
                                    </a:rPr>
                                    <m:t>𝑡</m:t>
                                  </m:r>
                                </m:e>
                              </m:d>
                              <m:r>
                                <a:rPr lang="pl-PL" i="1" dirty="0">
                                  <a:solidFill>
                                    <a:srgbClr val="FFFFFF"/>
                                  </a:solidFill>
                                  <a:latin typeface="Cambria Math" panose="02040503050406030204" pitchFamily="18" charset="0"/>
                                </a:rPr>
                                <m:t>+</m:t>
                              </m:r>
                              <m:d>
                                <m:dPr>
                                  <m:ctrlPr>
                                    <a:rPr lang="pl-PL" i="1" dirty="0">
                                      <a:solidFill>
                                        <a:srgbClr val="FFFFFF"/>
                                      </a:solidFill>
                                      <a:latin typeface="Cambria Math" panose="02040503050406030204" pitchFamily="18" charset="0"/>
                                      <a:ea typeface="Cambria Math" panose="02040503050406030204" pitchFamily="18" charset="0"/>
                                    </a:rPr>
                                  </m:ctrlPr>
                                </m:dPr>
                                <m:e>
                                  <m:r>
                                    <a:rPr lang="pl-PL" i="1" dirty="0">
                                      <a:solidFill>
                                        <a:srgbClr val="FFFFFF"/>
                                      </a:solidFill>
                                      <a:latin typeface="Cambria Math" panose="02040503050406030204" pitchFamily="18" charset="0"/>
                                      <a:ea typeface="Cambria Math" panose="02040503050406030204" pitchFamily="18" charset="0"/>
                                    </a:rPr>
                                    <m:t>𝛾</m:t>
                                  </m:r>
                                  <m:r>
                                    <a:rPr lang="pl-PL" i="1" dirty="0">
                                      <a:solidFill>
                                        <a:srgbClr val="FFFFFF"/>
                                      </a:solidFill>
                                      <a:latin typeface="Cambria Math" panose="02040503050406030204" pitchFamily="18" charset="0"/>
                                      <a:ea typeface="Cambria Math" panose="02040503050406030204" pitchFamily="18" charset="0"/>
                                    </a:rPr>
                                    <m:t>+2</m:t>
                                  </m:r>
                                  <m:sSup>
                                    <m:sSupPr>
                                      <m:ctrlPr>
                                        <a:rPr lang="pl-PL" i="1" dirty="0">
                                          <a:solidFill>
                                            <a:srgbClr val="FFFFFF"/>
                                          </a:solidFill>
                                          <a:latin typeface="Cambria Math" panose="02040503050406030204" pitchFamily="18" charset="0"/>
                                          <a:ea typeface="Cambria Math" panose="02040503050406030204" pitchFamily="18" charset="0"/>
                                        </a:rPr>
                                      </m:ctrlPr>
                                    </m:sSupPr>
                                    <m:e>
                                      <m:r>
                                        <a:rPr lang="pl-PL" i="1" dirty="0">
                                          <a:solidFill>
                                            <a:srgbClr val="FFFFFF"/>
                                          </a:solidFill>
                                          <a:latin typeface="Cambria Math" panose="02040503050406030204" pitchFamily="18" charset="0"/>
                                          <a:ea typeface="Cambria Math" panose="02040503050406030204" pitchFamily="18" charset="0"/>
                                        </a:rPr>
                                        <m:t>𝛼</m:t>
                                      </m:r>
                                    </m:e>
                                    <m:sup>
                                      <m:r>
                                        <a:rPr lang="pl-PL" i="1" dirty="0">
                                          <a:solidFill>
                                            <a:srgbClr val="FFFFFF"/>
                                          </a:solidFill>
                                          <a:latin typeface="Cambria Math" panose="02040503050406030204" pitchFamily="18" charset="0"/>
                                          <a:ea typeface="Cambria Math" panose="02040503050406030204" pitchFamily="18" charset="0"/>
                                        </a:rPr>
                                        <m:t>2</m:t>
                                      </m:r>
                                    </m:sup>
                                  </m:sSup>
                                  <m:r>
                                    <a:rPr lang="pl-PL" i="1" dirty="0">
                                      <a:solidFill>
                                        <a:srgbClr val="FFFFFF"/>
                                      </a:solidFill>
                                      <a:latin typeface="Cambria Math" panose="02040503050406030204" pitchFamily="18" charset="0"/>
                                      <a:ea typeface="Cambria Math" panose="02040503050406030204" pitchFamily="18" charset="0"/>
                                    </a:rPr>
                                    <m:t>𝑐</m:t>
                                  </m:r>
                                </m:e>
                              </m:d>
                              <m:rad>
                                <m:radPr>
                                  <m:degHide m:val="on"/>
                                  <m:ctrlPr>
                                    <a:rPr lang="pl-PL" i="1" dirty="0">
                                      <a:solidFill>
                                        <a:srgbClr val="FFFFFF"/>
                                      </a:solidFill>
                                      <a:latin typeface="Cambria Math" panose="02040503050406030204" pitchFamily="18" charset="0"/>
                                    </a:rPr>
                                  </m:ctrlPr>
                                </m:radPr>
                                <m:deg/>
                                <m:e>
                                  <m:r>
                                    <a:rPr lang="pl-PL" i="1" dirty="0">
                                      <a:solidFill>
                                        <a:srgbClr val="FFFFFF"/>
                                      </a:solidFill>
                                      <a:latin typeface="Cambria Math" panose="02040503050406030204" pitchFamily="18" charset="0"/>
                                    </a:rPr>
                                    <m:t>𝑛</m:t>
                                  </m:r>
                                  <m:d>
                                    <m:dPr>
                                      <m:ctrlPr>
                                        <a:rPr lang="pl-PL" i="1" dirty="0">
                                          <a:solidFill>
                                            <a:srgbClr val="FFFFFF"/>
                                          </a:solidFill>
                                          <a:latin typeface="Cambria Math" panose="02040503050406030204" pitchFamily="18" charset="0"/>
                                        </a:rPr>
                                      </m:ctrlPr>
                                    </m:dPr>
                                    <m:e>
                                      <m:r>
                                        <a:rPr lang="pl-PL" i="1" dirty="0">
                                          <a:solidFill>
                                            <a:srgbClr val="FFFFFF"/>
                                          </a:solidFill>
                                          <a:latin typeface="Cambria Math" panose="02040503050406030204" pitchFamily="18" charset="0"/>
                                        </a:rPr>
                                        <m:t>𝑛</m:t>
                                      </m:r>
                                      <m:r>
                                        <a:rPr lang="pl-PL" i="1" dirty="0">
                                          <a:solidFill>
                                            <a:srgbClr val="FFFFFF"/>
                                          </a:solidFill>
                                          <a:latin typeface="Cambria Math" panose="02040503050406030204" pitchFamily="18" charset="0"/>
                                        </a:rPr>
                                        <m:t>−1</m:t>
                                      </m:r>
                                    </m:e>
                                  </m:d>
                                </m:e>
                              </m:rad>
                              <m:sSub>
                                <m:sSubPr>
                                  <m:ctrlPr>
                                    <a:rPr lang="en-US" i="1" dirty="0">
                                      <a:solidFill>
                                        <a:srgbClr val="FFFFFF"/>
                                      </a:solidFill>
                                      <a:latin typeface="Cambria Math" panose="02040503050406030204" pitchFamily="18" charset="0"/>
                                    </a:rPr>
                                  </m:ctrlPr>
                                </m:sSubPr>
                                <m:e>
                                  <m:acc>
                                    <m:accPr>
                                      <m:chr m:val="̂"/>
                                      <m:ctrlPr>
                                        <a:rPr lang="en-US" i="1" dirty="0">
                                          <a:solidFill>
                                            <a:srgbClr val="FFFFFF"/>
                                          </a:solidFill>
                                          <a:latin typeface="Cambria Math" panose="02040503050406030204" pitchFamily="18" charset="0"/>
                                        </a:rPr>
                                      </m:ctrlPr>
                                    </m:accPr>
                                    <m:e>
                                      <m:r>
                                        <a:rPr lang="en-US" i="1" dirty="0">
                                          <a:solidFill>
                                            <a:srgbClr val="FFFFFF"/>
                                          </a:solidFill>
                                          <a:latin typeface="Cambria Math" panose="02040503050406030204" pitchFamily="18" charset="0"/>
                                        </a:rPr>
                                        <m:t>𝑓</m:t>
                                      </m:r>
                                    </m:e>
                                  </m:acc>
                                </m:e>
                                <m:sub>
                                  <m:r>
                                    <m:rPr>
                                      <m:sty m:val="p"/>
                                    </m:rPr>
                                    <a:rPr lang="el-GR" i="1" dirty="0">
                                      <a:solidFill>
                                        <a:srgbClr val="FFFFFF"/>
                                      </a:solidFill>
                                      <a:latin typeface="Cambria Math" panose="02040503050406030204" pitchFamily="18" charset="0"/>
                                      <a:ea typeface="Cambria Math" panose="02040503050406030204" pitchFamily="18" charset="0"/>
                                    </a:rPr>
                                    <m:t>Δ</m:t>
                                  </m:r>
                                  <m:r>
                                    <a:rPr lang="pl-PL" i="1" dirty="0">
                                      <a:solidFill>
                                        <a:srgbClr val="FFFFFF"/>
                                      </a:solidFill>
                                      <a:latin typeface="Cambria Math" panose="02040503050406030204" pitchFamily="18" charset="0"/>
                                      <a:ea typeface="Cambria Math" panose="02040503050406030204" pitchFamily="18" charset="0"/>
                                    </a:rPr>
                                    <m:t>,</m:t>
                                  </m:r>
                                  <m:r>
                                    <a:rPr lang="en-US" i="1" dirty="0">
                                      <a:solidFill>
                                        <a:srgbClr val="FFFFFF"/>
                                      </a:solidFill>
                                      <a:latin typeface="Cambria Math" panose="02040503050406030204" pitchFamily="18" charset="0"/>
                                    </a:rPr>
                                    <m:t>𝑛</m:t>
                                  </m:r>
                                  <m:r>
                                    <a:rPr lang="pl-PL" i="1" dirty="0">
                                      <a:solidFill>
                                        <a:srgbClr val="FFFFFF"/>
                                      </a:solidFill>
                                      <a:latin typeface="Cambria Math" panose="02040503050406030204" pitchFamily="18" charset="0"/>
                                    </a:rPr>
                                    <m:t>−2</m:t>
                                  </m:r>
                                </m:sub>
                              </m:sSub>
                              <m:d>
                                <m:dPr>
                                  <m:ctrlPr>
                                    <a:rPr lang="pl-PL" i="1" dirty="0">
                                      <a:solidFill>
                                        <a:srgbClr val="FFFFFF"/>
                                      </a:solidFill>
                                      <a:latin typeface="Cambria Math" panose="02040503050406030204" pitchFamily="18" charset="0"/>
                                    </a:rPr>
                                  </m:ctrlPr>
                                </m:dPr>
                                <m:e>
                                  <m:r>
                                    <a:rPr lang="pl-PL" i="1" dirty="0">
                                      <a:solidFill>
                                        <a:srgbClr val="FFFFFF"/>
                                      </a:solidFill>
                                      <a:latin typeface="Cambria Math" panose="02040503050406030204" pitchFamily="18" charset="0"/>
                                    </a:rPr>
                                    <m:t>𝑡</m:t>
                                  </m:r>
                                </m:e>
                              </m:d>
                              <m:r>
                                <a:rPr lang="pl-PL" i="1" smtClean="0">
                                  <a:solidFill>
                                    <a:srgbClr val="FFFFFF"/>
                                  </a:solidFill>
                                  <a:latin typeface="Cambria Math" panose="02040503050406030204" pitchFamily="18" charset="0"/>
                                </a:rPr>
                                <m:t>,</m:t>
                              </m:r>
                            </m:e>
                            <m:e>
                              <m:r>
                                <a:rPr lang="pl-PL" i="1" smtClean="0">
                                  <a:solidFill>
                                    <a:srgbClr val="FFFFFF"/>
                                  </a:solidFill>
                                  <a:latin typeface="Cambria Math" panose="02040503050406030204" pitchFamily="18" charset="0"/>
                                </a:rPr>
                                <m:t>&amp;</m:t>
                              </m:r>
                              <m:sSub>
                                <m:sSubPr>
                                  <m:ctrlPr>
                                    <a:rPr lang="en-US" i="1" dirty="0">
                                      <a:solidFill>
                                        <a:srgbClr val="FFFFFF"/>
                                      </a:solidFill>
                                      <a:latin typeface="Cambria Math" panose="02040503050406030204" pitchFamily="18" charset="0"/>
                                    </a:rPr>
                                  </m:ctrlPr>
                                </m:sSubPr>
                                <m:e>
                                  <m:acc>
                                    <m:accPr>
                                      <m:chr m:val="̂"/>
                                      <m:ctrlPr>
                                        <a:rPr lang="en-US" i="1" dirty="0">
                                          <a:solidFill>
                                            <a:srgbClr val="FFFFFF"/>
                                          </a:solidFill>
                                          <a:latin typeface="Cambria Math" panose="02040503050406030204" pitchFamily="18" charset="0"/>
                                        </a:rPr>
                                      </m:ctrlPr>
                                    </m:accPr>
                                    <m:e>
                                      <m:r>
                                        <a:rPr lang="en-US" i="1" dirty="0">
                                          <a:solidFill>
                                            <a:srgbClr val="FFFFFF"/>
                                          </a:solidFill>
                                          <a:latin typeface="Cambria Math" panose="02040503050406030204" pitchFamily="18" charset="0"/>
                                        </a:rPr>
                                        <m:t>𝑓</m:t>
                                      </m:r>
                                    </m:e>
                                  </m:acc>
                                </m:e>
                                <m:sub>
                                  <m:r>
                                    <m:rPr>
                                      <m:sty m:val="p"/>
                                    </m:rPr>
                                    <a:rPr lang="el-GR" i="1" dirty="0">
                                      <a:solidFill>
                                        <a:srgbClr val="FFFFFF"/>
                                      </a:solidFill>
                                      <a:latin typeface="Cambria Math" panose="02040503050406030204" pitchFamily="18" charset="0"/>
                                      <a:ea typeface="Cambria Math" panose="02040503050406030204" pitchFamily="18" charset="0"/>
                                    </a:rPr>
                                    <m:t>Δ</m:t>
                                  </m:r>
                                  <m:r>
                                    <a:rPr lang="pl-PL" i="1" dirty="0">
                                      <a:solidFill>
                                        <a:srgbClr val="FFFFFF"/>
                                      </a:solidFill>
                                      <a:latin typeface="Cambria Math" panose="02040503050406030204" pitchFamily="18" charset="0"/>
                                      <a:ea typeface="Cambria Math" panose="02040503050406030204" pitchFamily="18" charset="0"/>
                                    </a:rPr>
                                    <m:t>,</m:t>
                                  </m:r>
                                  <m:r>
                                    <a:rPr lang="en-US" i="1" dirty="0">
                                      <a:solidFill>
                                        <a:srgbClr val="FFFFFF"/>
                                      </a:solidFill>
                                      <a:latin typeface="Cambria Math" panose="02040503050406030204" pitchFamily="18" charset="0"/>
                                    </a:rPr>
                                    <m:t>𝑛</m:t>
                                  </m:r>
                                </m:sub>
                              </m:sSub>
                              <m:d>
                                <m:dPr>
                                  <m:ctrlPr>
                                    <a:rPr lang="pl-PL" i="1" dirty="0">
                                      <a:solidFill>
                                        <a:srgbClr val="FFFFFF"/>
                                      </a:solidFill>
                                      <a:latin typeface="Cambria Math" panose="02040503050406030204" pitchFamily="18" charset="0"/>
                                    </a:rPr>
                                  </m:ctrlPr>
                                </m:dPr>
                                <m:e>
                                  <m:r>
                                    <a:rPr lang="pl-PL" b="0" i="1" dirty="0" smtClean="0">
                                      <a:solidFill>
                                        <a:srgbClr val="FFFFFF"/>
                                      </a:solidFill>
                                      <a:latin typeface="Cambria Math" panose="02040503050406030204" pitchFamily="18" charset="0"/>
                                    </a:rPr>
                                    <m:t>0</m:t>
                                  </m:r>
                                </m:e>
                              </m:d>
                              <m:r>
                                <a:rPr lang="pl-PL" i="1" dirty="0">
                                  <a:solidFill>
                                    <a:srgbClr val="FFFFFF"/>
                                  </a:solidFill>
                                  <a:latin typeface="Cambria Math" panose="02040503050406030204" pitchFamily="18" charset="0"/>
                                </a:rPr>
                                <m:t>=</m:t>
                              </m:r>
                              <m:sSubSup>
                                <m:sSubSupPr>
                                  <m:ctrlPr>
                                    <a:rPr lang="en-US" i="1" dirty="0" smtClean="0">
                                      <a:solidFill>
                                        <a:srgbClr val="FFFFFF"/>
                                      </a:solidFill>
                                      <a:latin typeface="Cambria Math" panose="02040503050406030204" pitchFamily="18" charset="0"/>
                                    </a:rPr>
                                  </m:ctrlPr>
                                </m:sSubSupPr>
                                <m:e>
                                  <m:acc>
                                    <m:accPr>
                                      <m:chr m:val="̂"/>
                                      <m:ctrlPr>
                                        <a:rPr lang="en-US" i="1" dirty="0">
                                          <a:solidFill>
                                            <a:srgbClr val="FFFFFF"/>
                                          </a:solidFill>
                                          <a:latin typeface="Cambria Math" panose="02040503050406030204" pitchFamily="18" charset="0"/>
                                        </a:rPr>
                                      </m:ctrlPr>
                                    </m:accPr>
                                    <m:e>
                                      <m:r>
                                        <a:rPr lang="en-US" i="1" dirty="0">
                                          <a:solidFill>
                                            <a:srgbClr val="FFFFFF"/>
                                          </a:solidFill>
                                          <a:latin typeface="Cambria Math" panose="02040503050406030204" pitchFamily="18" charset="0"/>
                                        </a:rPr>
                                        <m:t>𝑓</m:t>
                                      </m:r>
                                    </m:e>
                                  </m:acc>
                                </m:e>
                                <m:sub>
                                  <m:r>
                                    <a:rPr lang="pl-PL" b="0" i="1" dirty="0" smtClean="0">
                                      <a:solidFill>
                                        <a:srgbClr val="FFFFFF"/>
                                      </a:solidFill>
                                      <a:latin typeface="Cambria Math" panose="02040503050406030204" pitchFamily="18" charset="0"/>
                                    </a:rPr>
                                    <m:t>𝑛</m:t>
                                  </m:r>
                                </m:sub>
                                <m:sup>
                                  <m:r>
                                    <a:rPr lang="pl-PL" b="0" i="1" dirty="0" smtClean="0">
                                      <a:solidFill>
                                        <a:srgbClr val="FFFFFF"/>
                                      </a:solidFill>
                                      <a:latin typeface="Cambria Math" panose="02040503050406030204" pitchFamily="18" charset="0"/>
                                    </a:rPr>
                                    <m:t>0</m:t>
                                  </m:r>
                                </m:sup>
                              </m:sSubSup>
                              <m:r>
                                <a:rPr lang="pl-PL" b="0" i="1" smtClean="0">
                                  <a:solidFill>
                                    <a:srgbClr val="FFFFFF"/>
                                  </a:solidFill>
                                  <a:latin typeface="Cambria Math" panose="02040503050406030204" pitchFamily="18" charset="0"/>
                                </a:rPr>
                                <m:t>.</m:t>
                              </m:r>
                            </m:e>
                          </m:eqArr>
                        </m:e>
                      </m:d>
                    </m:oMath>
                  </m:oMathPara>
                </a14:m>
                <a:endParaRPr lang="pl-PL" dirty="0">
                  <a:solidFill>
                    <a:srgbClr val="FFFFFF"/>
                  </a:solidFill>
                </a:endParaRPr>
              </a:p>
            </p:txBody>
          </p:sp>
        </mc:Choice>
        <mc:Fallback xmlns="">
          <p:sp>
            <p:nvSpPr>
              <p:cNvPr id="3" name="Symbol zastępczy zawartości 2">
                <a:extLst>
                  <a:ext uri="{FF2B5EF4-FFF2-40B4-BE49-F238E27FC236}">
                    <a16:creationId xmlns:a16="http://schemas.microsoft.com/office/drawing/2014/main" id="{BC545736-E037-02C8-6523-E35F9E9D84C3}"/>
                  </a:ext>
                </a:extLst>
              </p:cNvPr>
              <p:cNvSpPr>
                <a:spLocks noGrp="1" noRot="1" noChangeAspect="1" noMove="1" noResize="1" noEditPoints="1" noAdjustHandles="1" noChangeArrowheads="1" noChangeShapeType="1" noTextEdit="1"/>
              </p:cNvSpPr>
              <p:nvPr>
                <p:ph idx="1"/>
              </p:nvPr>
            </p:nvSpPr>
            <p:spPr>
              <a:xfrm>
                <a:off x="549538" y="1601355"/>
                <a:ext cx="11090274" cy="4271125"/>
              </a:xfrm>
              <a:blipFill>
                <a:blip r:embed="rId2"/>
                <a:stretch>
                  <a:fillRect l="-1374" t="-1286" b="-3571"/>
                </a:stretch>
              </a:blipFill>
            </p:spPr>
            <p:txBody>
              <a:bodyPr/>
              <a:lstStyle/>
              <a:p>
                <a:r>
                  <a:rPr lang="en-US">
                    <a:noFill/>
                  </a:rPr>
                  <a:t> </a:t>
                </a:r>
              </a:p>
            </p:txBody>
          </p:sp>
        </mc:Fallback>
      </mc:AlternateContent>
      <p:sp>
        <p:nvSpPr>
          <p:cNvPr id="4" name="Symbol zastępczy daty 3">
            <a:extLst>
              <a:ext uri="{FF2B5EF4-FFF2-40B4-BE49-F238E27FC236}">
                <a16:creationId xmlns:a16="http://schemas.microsoft.com/office/drawing/2014/main" id="{0B5DB529-E2D9-DB4E-1964-F4B98DED956A}"/>
              </a:ext>
            </a:extLst>
          </p:cNvPr>
          <p:cNvSpPr>
            <a:spLocks noGrp="1"/>
          </p:cNvSpPr>
          <p:nvPr>
            <p:ph type="dt" sz="half" idx="10"/>
          </p:nvPr>
        </p:nvSpPr>
        <p:spPr/>
        <p:txBody>
          <a:bodyPr/>
          <a:lstStyle/>
          <a:p>
            <a:r>
              <a:rPr lang="en-US"/>
              <a:t>1-3.12.2023</a:t>
            </a:r>
          </a:p>
        </p:txBody>
      </p:sp>
      <p:sp>
        <p:nvSpPr>
          <p:cNvPr id="5" name="Symbol zastępczy stopki 4">
            <a:extLst>
              <a:ext uri="{FF2B5EF4-FFF2-40B4-BE49-F238E27FC236}">
                <a16:creationId xmlns:a16="http://schemas.microsoft.com/office/drawing/2014/main" id="{2C98E9BC-A732-1B05-DEE9-32D6BBADCFA3}"/>
              </a:ext>
            </a:extLst>
          </p:cNvPr>
          <p:cNvSpPr>
            <a:spLocks noGrp="1"/>
          </p:cNvSpPr>
          <p:nvPr>
            <p:ph type="ftr" sz="quarter" idx="11"/>
          </p:nvPr>
        </p:nvSpPr>
        <p:spPr/>
        <p:txBody>
          <a:bodyPr/>
          <a:lstStyle/>
          <a:p>
            <a:r>
              <a:rPr lang="pl-PL"/>
              <a:t>X Ogólnopolska Matematyczna Konferencja Studentów "OMatKo!!!"</a:t>
            </a:r>
            <a:endParaRPr lang="en-US"/>
          </a:p>
        </p:txBody>
      </p:sp>
      <p:sp>
        <p:nvSpPr>
          <p:cNvPr id="6" name="Symbol zastępczy numeru slajdu 5">
            <a:extLst>
              <a:ext uri="{FF2B5EF4-FFF2-40B4-BE49-F238E27FC236}">
                <a16:creationId xmlns:a16="http://schemas.microsoft.com/office/drawing/2014/main" id="{EA5DC669-2BC4-9922-129D-3A1E3F89FCD9}"/>
              </a:ext>
            </a:extLst>
          </p:cNvPr>
          <p:cNvSpPr>
            <a:spLocks noGrp="1"/>
          </p:cNvSpPr>
          <p:nvPr>
            <p:ph type="sldNum" sz="quarter" idx="12"/>
          </p:nvPr>
        </p:nvSpPr>
        <p:spPr/>
        <p:txBody>
          <a:bodyPr/>
          <a:lstStyle/>
          <a:p>
            <a:fld id="{DBA1B0FB-D917-4C8C-928F-313BD683BF39}" type="slidenum">
              <a:rPr lang="en-US" smtClean="0"/>
              <a:t>18</a:t>
            </a:fld>
            <a:endParaRPr lang="en-US"/>
          </a:p>
        </p:txBody>
      </p:sp>
    </p:spTree>
    <p:extLst>
      <p:ext uri="{BB962C8B-B14F-4D97-AF65-F5344CB8AC3E}">
        <p14:creationId xmlns:p14="http://schemas.microsoft.com/office/powerpoint/2010/main" val="26007949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A7ACDE4-1186-ECBF-5A2E-AACA88DB977E}"/>
              </a:ext>
            </a:extLst>
          </p:cNvPr>
          <p:cNvSpPr>
            <a:spLocks noGrp="1"/>
          </p:cNvSpPr>
          <p:nvPr>
            <p:ph type="title"/>
          </p:nvPr>
        </p:nvSpPr>
        <p:spPr>
          <a:xfrm>
            <a:off x="549537" y="935355"/>
            <a:ext cx="11091600" cy="620858"/>
          </a:xfrm>
        </p:spPr>
        <p:txBody>
          <a:bodyPr/>
          <a:lstStyle/>
          <a:p>
            <a:r>
              <a:rPr lang="pl-PL" sz="4000" dirty="0"/>
              <a:t>Opis algorytmu (3)</a:t>
            </a:r>
            <a:endParaRPr lang="en-US" sz="4000" dirty="0"/>
          </a:p>
        </p:txBody>
      </p:sp>
      <mc:AlternateContent xmlns:mc="http://schemas.openxmlformats.org/markup-compatibility/2006" xmlns:a14="http://schemas.microsoft.com/office/drawing/2010/main">
        <mc:Choice Requires="a14">
          <p:sp>
            <p:nvSpPr>
              <p:cNvPr id="3" name="Symbol zastępczy zawartości 2">
                <a:extLst>
                  <a:ext uri="{FF2B5EF4-FFF2-40B4-BE49-F238E27FC236}">
                    <a16:creationId xmlns:a16="http://schemas.microsoft.com/office/drawing/2014/main" id="{BC545736-E037-02C8-6523-E35F9E9D84C3}"/>
                  </a:ext>
                </a:extLst>
              </p:cNvPr>
              <p:cNvSpPr>
                <a:spLocks noGrp="1"/>
              </p:cNvSpPr>
              <p:nvPr>
                <p:ph idx="1"/>
              </p:nvPr>
            </p:nvSpPr>
            <p:spPr>
              <a:xfrm>
                <a:off x="549538" y="1601355"/>
                <a:ext cx="11090274" cy="4271125"/>
              </a:xfrm>
            </p:spPr>
            <p:txBody>
              <a:bodyPr/>
              <a:lstStyle/>
              <a:p>
                <a:pPr marL="0" indent="0">
                  <a:buNone/>
                </a:pPr>
                <a:r>
                  <a:rPr lang="pl-PL" dirty="0">
                    <a:solidFill>
                      <a:srgbClr val="FFFFFF"/>
                    </a:solidFill>
                  </a:rPr>
                  <a:t>Zapisując macierzowo dostajemy</a:t>
                </a:r>
              </a:p>
              <a:p>
                <a:pPr marL="0" indent="0">
                  <a:buNone/>
                </a:pPr>
                <a14:m>
                  <m:oMathPara xmlns:m="http://schemas.openxmlformats.org/officeDocument/2006/math">
                    <m:oMathParaPr>
                      <m:jc m:val="centerGroup"/>
                    </m:oMathParaPr>
                    <m:oMath xmlns:m="http://schemas.openxmlformats.org/officeDocument/2006/math">
                      <m:f>
                        <m:fPr>
                          <m:ctrlPr>
                            <a:rPr lang="pl-PL" i="1" smtClean="0">
                              <a:solidFill>
                                <a:srgbClr val="FFFFFF"/>
                              </a:solidFill>
                              <a:latin typeface="Cambria Math" panose="02040503050406030204" pitchFamily="18" charset="0"/>
                            </a:rPr>
                          </m:ctrlPr>
                        </m:fPr>
                        <m:num>
                          <m:r>
                            <a:rPr lang="pl-PL" b="0" i="1" smtClean="0">
                              <a:solidFill>
                                <a:srgbClr val="FFFFFF"/>
                              </a:solidFill>
                              <a:latin typeface="Cambria Math" panose="02040503050406030204" pitchFamily="18" charset="0"/>
                            </a:rPr>
                            <m:t>𝑑</m:t>
                          </m:r>
                          <m:sSub>
                            <m:sSubPr>
                              <m:ctrlPr>
                                <a:rPr lang="pl-PL" i="1" smtClean="0">
                                  <a:solidFill>
                                    <a:srgbClr val="FFFFFF"/>
                                  </a:solidFill>
                                  <a:latin typeface="Cambria Math" panose="02040503050406030204" pitchFamily="18" charset="0"/>
                                </a:rPr>
                              </m:ctrlPr>
                            </m:sSubPr>
                            <m:e>
                              <m:acc>
                                <m:accPr>
                                  <m:chr m:val="̂"/>
                                  <m:ctrlPr>
                                    <a:rPr lang="pl-PL" i="1">
                                      <a:solidFill>
                                        <a:srgbClr val="FFFFFF"/>
                                      </a:solidFill>
                                      <a:latin typeface="Cambria Math" panose="02040503050406030204" pitchFamily="18" charset="0"/>
                                    </a:rPr>
                                  </m:ctrlPr>
                                </m:accPr>
                                <m:e>
                                  <m:r>
                                    <a:rPr lang="pl-PL" i="1">
                                      <a:solidFill>
                                        <a:srgbClr val="FFFFFF"/>
                                      </a:solidFill>
                                      <a:latin typeface="Cambria Math" panose="02040503050406030204" pitchFamily="18" charset="0"/>
                                    </a:rPr>
                                    <m:t>𝑓</m:t>
                                  </m:r>
                                </m:e>
                              </m:acc>
                            </m:e>
                            <m:sub>
                              <m:r>
                                <m:rPr>
                                  <m:sty m:val="p"/>
                                </m:rPr>
                                <a:rPr lang="el-GR" i="1" smtClean="0">
                                  <a:solidFill>
                                    <a:srgbClr val="FFFFFF"/>
                                  </a:solidFill>
                                  <a:latin typeface="Cambria Math" panose="02040503050406030204" pitchFamily="18" charset="0"/>
                                  <a:ea typeface="Cambria Math" panose="02040503050406030204" pitchFamily="18" charset="0"/>
                                </a:rPr>
                                <m:t>Δ</m:t>
                              </m:r>
                            </m:sub>
                          </m:sSub>
                        </m:num>
                        <m:den>
                          <m:r>
                            <a:rPr lang="pl-PL" b="0" i="1" smtClean="0">
                              <a:solidFill>
                                <a:srgbClr val="FFFFFF"/>
                              </a:solidFill>
                              <a:latin typeface="Cambria Math" panose="02040503050406030204" pitchFamily="18" charset="0"/>
                            </a:rPr>
                            <m:t>𝑑𝑡</m:t>
                          </m:r>
                        </m:den>
                      </m:f>
                      <m:r>
                        <a:rPr lang="pl-PL" b="0" i="1" smtClean="0">
                          <a:solidFill>
                            <a:srgbClr val="FFFFFF"/>
                          </a:solidFill>
                          <a:latin typeface="Cambria Math" panose="02040503050406030204" pitchFamily="18" charset="0"/>
                        </a:rPr>
                        <m:t>=</m:t>
                      </m:r>
                      <m:sSub>
                        <m:sSubPr>
                          <m:ctrlPr>
                            <a:rPr lang="pl-PL" b="0" i="1" smtClean="0">
                              <a:solidFill>
                                <a:srgbClr val="FFFFFF"/>
                              </a:solidFill>
                              <a:latin typeface="Cambria Math" panose="02040503050406030204" pitchFamily="18" charset="0"/>
                            </a:rPr>
                          </m:ctrlPr>
                        </m:sSubPr>
                        <m:e>
                          <m:r>
                            <a:rPr lang="pl-PL" b="0" i="1" smtClean="0">
                              <a:solidFill>
                                <a:srgbClr val="FFFFFF"/>
                              </a:solidFill>
                              <a:latin typeface="Cambria Math" panose="02040503050406030204" pitchFamily="18" charset="0"/>
                            </a:rPr>
                            <m:t>𝑀</m:t>
                          </m:r>
                        </m:e>
                        <m:sub>
                          <m:r>
                            <a:rPr lang="pl-PL" b="0" i="1" smtClean="0">
                              <a:solidFill>
                                <a:srgbClr val="FFFFFF"/>
                              </a:solidFill>
                              <a:latin typeface="Cambria Math" panose="02040503050406030204" pitchFamily="18" charset="0"/>
                            </a:rPr>
                            <m:t>𝑓</m:t>
                          </m:r>
                        </m:sub>
                      </m:sSub>
                      <m:sSub>
                        <m:sSubPr>
                          <m:ctrlPr>
                            <a:rPr lang="pl-PL" i="1">
                              <a:solidFill>
                                <a:srgbClr val="FFFFFF"/>
                              </a:solidFill>
                              <a:latin typeface="Cambria Math" panose="02040503050406030204" pitchFamily="18" charset="0"/>
                            </a:rPr>
                          </m:ctrlPr>
                        </m:sSubPr>
                        <m:e>
                          <m:acc>
                            <m:accPr>
                              <m:chr m:val="̂"/>
                              <m:ctrlPr>
                                <a:rPr lang="pl-PL" i="1">
                                  <a:solidFill>
                                    <a:srgbClr val="FFFFFF"/>
                                  </a:solidFill>
                                  <a:latin typeface="Cambria Math" panose="02040503050406030204" pitchFamily="18" charset="0"/>
                                </a:rPr>
                              </m:ctrlPr>
                            </m:accPr>
                            <m:e>
                              <m:r>
                                <a:rPr lang="pl-PL" i="1">
                                  <a:solidFill>
                                    <a:srgbClr val="FFFFFF"/>
                                  </a:solidFill>
                                  <a:latin typeface="Cambria Math" panose="02040503050406030204" pitchFamily="18" charset="0"/>
                                </a:rPr>
                                <m:t>𝑓</m:t>
                              </m:r>
                            </m:e>
                          </m:acc>
                        </m:e>
                        <m:sub>
                          <m:r>
                            <m:rPr>
                              <m:sty m:val="p"/>
                            </m:rPr>
                            <a:rPr lang="el-GR" i="1">
                              <a:solidFill>
                                <a:srgbClr val="FFFFFF"/>
                              </a:solidFill>
                              <a:latin typeface="Cambria Math" panose="02040503050406030204" pitchFamily="18" charset="0"/>
                              <a:ea typeface="Cambria Math" panose="02040503050406030204" pitchFamily="18" charset="0"/>
                            </a:rPr>
                            <m:t>Δ</m:t>
                          </m:r>
                        </m:sub>
                      </m:sSub>
                      <m:r>
                        <a:rPr lang="pl-PL" b="0" i="1" smtClean="0">
                          <a:solidFill>
                            <a:srgbClr val="FFFFFF"/>
                          </a:solidFill>
                          <a:latin typeface="Cambria Math" panose="02040503050406030204" pitchFamily="18" charset="0"/>
                          <a:ea typeface="Cambria Math" panose="02040503050406030204" pitchFamily="18" charset="0"/>
                        </a:rPr>
                        <m:t>,  </m:t>
                      </m:r>
                      <m:r>
                        <m:rPr>
                          <m:sty m:val="p"/>
                        </m:rPr>
                        <a:rPr lang="pl-PL" b="0" i="0" smtClean="0">
                          <a:solidFill>
                            <a:srgbClr val="FFFFFF"/>
                          </a:solidFill>
                          <a:latin typeface="Cambria Math" panose="02040503050406030204" pitchFamily="18" charset="0"/>
                          <a:ea typeface="Cambria Math" panose="02040503050406030204" pitchFamily="18" charset="0"/>
                        </a:rPr>
                        <m:t>gdzie</m:t>
                      </m:r>
                      <m:r>
                        <a:rPr lang="pl-PL" b="0" i="0" smtClean="0">
                          <a:solidFill>
                            <a:srgbClr val="FFFFFF"/>
                          </a:solidFill>
                          <a:latin typeface="Cambria Math" panose="02040503050406030204" pitchFamily="18" charset="0"/>
                          <a:ea typeface="Cambria Math" panose="02040503050406030204" pitchFamily="18" charset="0"/>
                        </a:rPr>
                        <m:t> </m:t>
                      </m:r>
                      <m:sSub>
                        <m:sSubPr>
                          <m:ctrlPr>
                            <a:rPr lang="pl-PL" i="1">
                              <a:solidFill>
                                <a:srgbClr val="FFFFFF"/>
                              </a:solidFill>
                              <a:latin typeface="Cambria Math" panose="02040503050406030204" pitchFamily="18" charset="0"/>
                            </a:rPr>
                          </m:ctrlPr>
                        </m:sSubPr>
                        <m:e>
                          <m:acc>
                            <m:accPr>
                              <m:chr m:val="̂"/>
                              <m:ctrlPr>
                                <a:rPr lang="pl-PL" i="1">
                                  <a:solidFill>
                                    <a:srgbClr val="FFFFFF"/>
                                  </a:solidFill>
                                  <a:latin typeface="Cambria Math" panose="02040503050406030204" pitchFamily="18" charset="0"/>
                                </a:rPr>
                              </m:ctrlPr>
                            </m:accPr>
                            <m:e>
                              <m:r>
                                <a:rPr lang="pl-PL" i="1">
                                  <a:solidFill>
                                    <a:srgbClr val="FFFFFF"/>
                                  </a:solidFill>
                                  <a:latin typeface="Cambria Math" panose="02040503050406030204" pitchFamily="18" charset="0"/>
                                </a:rPr>
                                <m:t>𝑓</m:t>
                              </m:r>
                            </m:e>
                          </m:acc>
                        </m:e>
                        <m:sub>
                          <m:r>
                            <m:rPr>
                              <m:sty m:val="p"/>
                            </m:rPr>
                            <a:rPr lang="el-GR" i="1">
                              <a:solidFill>
                                <a:srgbClr val="FFFFFF"/>
                              </a:solidFill>
                              <a:latin typeface="Cambria Math" panose="02040503050406030204" pitchFamily="18" charset="0"/>
                              <a:ea typeface="Cambria Math" panose="02040503050406030204" pitchFamily="18" charset="0"/>
                            </a:rPr>
                            <m:t>Δ</m:t>
                          </m:r>
                        </m:sub>
                      </m:sSub>
                      <m:r>
                        <a:rPr lang="pl-PL" i="1">
                          <a:solidFill>
                            <a:srgbClr val="FFFFFF"/>
                          </a:solidFill>
                          <a:latin typeface="Cambria Math" panose="02040503050406030204" pitchFamily="18" charset="0"/>
                          <a:ea typeface="Cambria Math" panose="02040503050406030204" pitchFamily="18" charset="0"/>
                        </a:rPr>
                        <m:t>=</m:t>
                      </m:r>
                      <m:sSup>
                        <m:sSupPr>
                          <m:ctrlPr>
                            <a:rPr lang="pl-PL" i="1" dirty="0">
                              <a:solidFill>
                                <a:srgbClr val="FFFFFF"/>
                              </a:solidFill>
                              <a:latin typeface="Cambria Math" panose="02040503050406030204" pitchFamily="18" charset="0"/>
                            </a:rPr>
                          </m:ctrlPr>
                        </m:sSupPr>
                        <m:e>
                          <m:d>
                            <m:dPr>
                              <m:begChr m:val="["/>
                              <m:endChr m:val="]"/>
                              <m:ctrlPr>
                                <a:rPr lang="pl-PL" i="1">
                                  <a:solidFill>
                                    <a:srgbClr val="FFFFFF"/>
                                  </a:solidFill>
                                  <a:latin typeface="Cambria Math" panose="02040503050406030204" pitchFamily="18" charset="0"/>
                                </a:rPr>
                              </m:ctrlPr>
                            </m:dPr>
                            <m:e>
                              <m:sSub>
                                <m:sSubPr>
                                  <m:ctrlPr>
                                    <a:rPr lang="en-US" i="1" dirty="0">
                                      <a:solidFill>
                                        <a:srgbClr val="FFFFFF"/>
                                      </a:solidFill>
                                      <a:latin typeface="Cambria Math" panose="02040503050406030204" pitchFamily="18" charset="0"/>
                                    </a:rPr>
                                  </m:ctrlPr>
                                </m:sSubPr>
                                <m:e>
                                  <m:acc>
                                    <m:accPr>
                                      <m:chr m:val="̂"/>
                                      <m:ctrlPr>
                                        <a:rPr lang="en-US" i="1" dirty="0">
                                          <a:solidFill>
                                            <a:srgbClr val="FFFFFF"/>
                                          </a:solidFill>
                                          <a:latin typeface="Cambria Math" panose="02040503050406030204" pitchFamily="18" charset="0"/>
                                        </a:rPr>
                                      </m:ctrlPr>
                                    </m:accPr>
                                    <m:e>
                                      <m:r>
                                        <a:rPr lang="en-US" i="1" dirty="0">
                                          <a:solidFill>
                                            <a:srgbClr val="FFFFFF"/>
                                          </a:solidFill>
                                          <a:latin typeface="Cambria Math" panose="02040503050406030204" pitchFamily="18" charset="0"/>
                                        </a:rPr>
                                        <m:t>𝑓</m:t>
                                      </m:r>
                                    </m:e>
                                  </m:acc>
                                </m:e>
                                <m:sub>
                                  <m:r>
                                    <m:rPr>
                                      <m:sty m:val="p"/>
                                    </m:rPr>
                                    <a:rPr lang="el-GR" i="1" dirty="0">
                                      <a:solidFill>
                                        <a:srgbClr val="FFFFFF"/>
                                      </a:solidFill>
                                      <a:latin typeface="Cambria Math" panose="02040503050406030204" pitchFamily="18" charset="0"/>
                                      <a:ea typeface="Cambria Math" panose="02040503050406030204" pitchFamily="18" charset="0"/>
                                    </a:rPr>
                                    <m:t>Δ</m:t>
                                  </m:r>
                                  <m:r>
                                    <a:rPr lang="pl-PL" i="1" dirty="0">
                                      <a:solidFill>
                                        <a:srgbClr val="FFFFFF"/>
                                      </a:solidFill>
                                      <a:latin typeface="Cambria Math" panose="02040503050406030204" pitchFamily="18" charset="0"/>
                                    </a:rPr>
                                    <m:t>,0</m:t>
                                  </m:r>
                                </m:sub>
                              </m:sSub>
                              <m:d>
                                <m:dPr>
                                  <m:ctrlPr>
                                    <a:rPr lang="pl-PL" i="1" dirty="0">
                                      <a:solidFill>
                                        <a:srgbClr val="FFFFFF"/>
                                      </a:solidFill>
                                      <a:latin typeface="Cambria Math" panose="02040503050406030204" pitchFamily="18" charset="0"/>
                                    </a:rPr>
                                  </m:ctrlPr>
                                </m:dPr>
                                <m:e>
                                  <m:r>
                                    <a:rPr lang="pl-PL" i="1" dirty="0">
                                      <a:solidFill>
                                        <a:srgbClr val="FFFFFF"/>
                                      </a:solidFill>
                                      <a:latin typeface="Cambria Math" panose="02040503050406030204" pitchFamily="18" charset="0"/>
                                    </a:rPr>
                                    <m:t>𝑡</m:t>
                                  </m:r>
                                </m:e>
                              </m:d>
                              <m:r>
                                <a:rPr lang="pl-PL" i="1" dirty="0">
                                  <a:solidFill>
                                    <a:srgbClr val="FFFFFF"/>
                                  </a:solidFill>
                                  <a:latin typeface="Cambria Math" panose="02040503050406030204" pitchFamily="18" charset="0"/>
                                </a:rPr>
                                <m:t>,</m:t>
                              </m:r>
                              <m:sSub>
                                <m:sSubPr>
                                  <m:ctrlPr>
                                    <a:rPr lang="en-US" i="1" dirty="0">
                                      <a:solidFill>
                                        <a:srgbClr val="FFFFFF"/>
                                      </a:solidFill>
                                      <a:latin typeface="Cambria Math" panose="02040503050406030204" pitchFamily="18" charset="0"/>
                                    </a:rPr>
                                  </m:ctrlPr>
                                </m:sSubPr>
                                <m:e>
                                  <m:acc>
                                    <m:accPr>
                                      <m:chr m:val="̂"/>
                                      <m:ctrlPr>
                                        <a:rPr lang="en-US" i="1" dirty="0">
                                          <a:solidFill>
                                            <a:srgbClr val="FFFFFF"/>
                                          </a:solidFill>
                                          <a:latin typeface="Cambria Math" panose="02040503050406030204" pitchFamily="18" charset="0"/>
                                        </a:rPr>
                                      </m:ctrlPr>
                                    </m:accPr>
                                    <m:e>
                                      <m:r>
                                        <a:rPr lang="en-US" i="1" dirty="0">
                                          <a:solidFill>
                                            <a:srgbClr val="FFFFFF"/>
                                          </a:solidFill>
                                          <a:latin typeface="Cambria Math" panose="02040503050406030204" pitchFamily="18" charset="0"/>
                                        </a:rPr>
                                        <m:t>𝑓</m:t>
                                      </m:r>
                                    </m:e>
                                  </m:acc>
                                </m:e>
                                <m:sub>
                                  <m:r>
                                    <m:rPr>
                                      <m:sty m:val="p"/>
                                    </m:rPr>
                                    <a:rPr lang="el-GR" i="1" dirty="0">
                                      <a:solidFill>
                                        <a:srgbClr val="FFFFFF"/>
                                      </a:solidFill>
                                      <a:latin typeface="Cambria Math" panose="02040503050406030204" pitchFamily="18" charset="0"/>
                                      <a:ea typeface="Cambria Math" panose="02040503050406030204" pitchFamily="18" charset="0"/>
                                    </a:rPr>
                                    <m:t>Δ</m:t>
                                  </m:r>
                                  <m:r>
                                    <a:rPr lang="pl-PL" i="1" dirty="0">
                                      <a:solidFill>
                                        <a:srgbClr val="FFFFFF"/>
                                      </a:solidFill>
                                      <a:latin typeface="Cambria Math" panose="02040503050406030204" pitchFamily="18" charset="0"/>
                                    </a:rPr>
                                    <m:t>,1</m:t>
                                  </m:r>
                                </m:sub>
                              </m:sSub>
                              <m:d>
                                <m:dPr>
                                  <m:ctrlPr>
                                    <a:rPr lang="pl-PL" i="1" dirty="0">
                                      <a:solidFill>
                                        <a:srgbClr val="FFFFFF"/>
                                      </a:solidFill>
                                      <a:latin typeface="Cambria Math" panose="02040503050406030204" pitchFamily="18" charset="0"/>
                                    </a:rPr>
                                  </m:ctrlPr>
                                </m:dPr>
                                <m:e>
                                  <m:r>
                                    <a:rPr lang="pl-PL" i="1" dirty="0">
                                      <a:solidFill>
                                        <a:srgbClr val="FFFFFF"/>
                                      </a:solidFill>
                                      <a:latin typeface="Cambria Math" panose="02040503050406030204" pitchFamily="18" charset="0"/>
                                    </a:rPr>
                                    <m:t>𝑡</m:t>
                                  </m:r>
                                </m:e>
                              </m:d>
                              <m:r>
                                <a:rPr lang="pl-PL" i="1" dirty="0">
                                  <a:solidFill>
                                    <a:srgbClr val="FFFFFF"/>
                                  </a:solidFill>
                                  <a:latin typeface="Cambria Math" panose="02040503050406030204" pitchFamily="18" charset="0"/>
                                </a:rPr>
                                <m:t>, …,</m:t>
                              </m:r>
                              <m:sSub>
                                <m:sSubPr>
                                  <m:ctrlPr>
                                    <a:rPr lang="en-US" i="1" dirty="0">
                                      <a:solidFill>
                                        <a:srgbClr val="FFFFFF"/>
                                      </a:solidFill>
                                      <a:latin typeface="Cambria Math" panose="02040503050406030204" pitchFamily="18" charset="0"/>
                                    </a:rPr>
                                  </m:ctrlPr>
                                </m:sSubPr>
                                <m:e>
                                  <m:acc>
                                    <m:accPr>
                                      <m:chr m:val="̂"/>
                                      <m:ctrlPr>
                                        <a:rPr lang="en-US" i="1" dirty="0">
                                          <a:solidFill>
                                            <a:srgbClr val="FFFFFF"/>
                                          </a:solidFill>
                                          <a:latin typeface="Cambria Math" panose="02040503050406030204" pitchFamily="18" charset="0"/>
                                        </a:rPr>
                                      </m:ctrlPr>
                                    </m:accPr>
                                    <m:e>
                                      <m:r>
                                        <a:rPr lang="en-US" i="1" dirty="0">
                                          <a:solidFill>
                                            <a:srgbClr val="FFFFFF"/>
                                          </a:solidFill>
                                          <a:latin typeface="Cambria Math" panose="02040503050406030204" pitchFamily="18" charset="0"/>
                                        </a:rPr>
                                        <m:t>𝑓</m:t>
                                      </m:r>
                                    </m:e>
                                  </m:acc>
                                </m:e>
                                <m:sub>
                                  <m:r>
                                    <m:rPr>
                                      <m:sty m:val="p"/>
                                    </m:rPr>
                                    <a:rPr lang="el-GR" i="1" dirty="0">
                                      <a:solidFill>
                                        <a:srgbClr val="FFFFFF"/>
                                      </a:solidFill>
                                      <a:latin typeface="Cambria Math" panose="02040503050406030204" pitchFamily="18" charset="0"/>
                                      <a:ea typeface="Cambria Math" panose="02040503050406030204" pitchFamily="18" charset="0"/>
                                    </a:rPr>
                                    <m:t>Δ</m:t>
                                  </m:r>
                                  <m:r>
                                    <a:rPr lang="pl-PL" i="1" dirty="0">
                                      <a:solidFill>
                                        <a:srgbClr val="FFFFFF"/>
                                      </a:solidFill>
                                      <a:latin typeface="Cambria Math" panose="02040503050406030204" pitchFamily="18" charset="0"/>
                                    </a:rPr>
                                    <m:t>,</m:t>
                                  </m:r>
                                  <m:r>
                                    <a:rPr lang="pl-PL" i="1" dirty="0">
                                      <a:solidFill>
                                        <a:srgbClr val="FFFFFF"/>
                                      </a:solidFill>
                                      <a:latin typeface="Cambria Math" panose="02040503050406030204" pitchFamily="18" charset="0"/>
                                    </a:rPr>
                                    <m:t>𝑁</m:t>
                                  </m:r>
                                </m:sub>
                              </m:sSub>
                              <m:d>
                                <m:dPr>
                                  <m:ctrlPr>
                                    <a:rPr lang="pl-PL" i="1" dirty="0">
                                      <a:solidFill>
                                        <a:srgbClr val="FFFFFF"/>
                                      </a:solidFill>
                                      <a:latin typeface="Cambria Math" panose="02040503050406030204" pitchFamily="18" charset="0"/>
                                    </a:rPr>
                                  </m:ctrlPr>
                                </m:dPr>
                                <m:e>
                                  <m:r>
                                    <a:rPr lang="pl-PL" i="1" dirty="0">
                                      <a:solidFill>
                                        <a:srgbClr val="FFFFFF"/>
                                      </a:solidFill>
                                      <a:latin typeface="Cambria Math" panose="02040503050406030204" pitchFamily="18" charset="0"/>
                                    </a:rPr>
                                    <m:t>𝑡</m:t>
                                  </m:r>
                                </m:e>
                              </m:d>
                            </m:e>
                          </m:d>
                        </m:e>
                        <m:sup>
                          <m:r>
                            <a:rPr lang="pl-PL" i="1" dirty="0">
                              <a:solidFill>
                                <a:srgbClr val="FFFFFF"/>
                              </a:solidFill>
                              <a:latin typeface="Cambria Math" panose="02040503050406030204" pitchFamily="18" charset="0"/>
                            </a:rPr>
                            <m:t>𝑇</m:t>
                          </m:r>
                        </m:sup>
                      </m:sSup>
                    </m:oMath>
                  </m:oMathPara>
                </a14:m>
                <a:endParaRPr lang="pl-PL" dirty="0">
                  <a:solidFill>
                    <a:srgbClr val="FFFFFF"/>
                  </a:solidFill>
                </a:endParaRPr>
              </a:p>
              <a:p>
                <a:pPr marL="0" indent="0">
                  <a:buNone/>
                </a:pPr>
                <a:r>
                  <a:rPr lang="pl-PL" dirty="0">
                    <a:solidFill>
                      <a:srgbClr val="FFFFFF"/>
                    </a:solidFill>
                  </a:rPr>
                  <a:t>oraz </a:t>
                </a:r>
                <a14:m>
                  <m:oMath xmlns:m="http://schemas.openxmlformats.org/officeDocument/2006/math">
                    <m:sSub>
                      <m:sSubPr>
                        <m:ctrlPr>
                          <a:rPr lang="pl-PL" b="0" i="1" smtClean="0">
                            <a:solidFill>
                              <a:srgbClr val="FFFFFF"/>
                            </a:solidFill>
                            <a:latin typeface="Cambria Math" panose="02040503050406030204" pitchFamily="18" charset="0"/>
                          </a:rPr>
                        </m:ctrlPr>
                      </m:sSubPr>
                      <m:e>
                        <m:r>
                          <a:rPr lang="pl-PL" b="0" i="1" smtClean="0">
                            <a:solidFill>
                              <a:srgbClr val="FFFFFF"/>
                            </a:solidFill>
                            <a:latin typeface="Cambria Math" panose="02040503050406030204" pitchFamily="18" charset="0"/>
                          </a:rPr>
                          <m:t>𝑀</m:t>
                        </m:r>
                      </m:e>
                      <m:sub>
                        <m:r>
                          <a:rPr lang="pl-PL" b="0" i="1" smtClean="0">
                            <a:solidFill>
                              <a:srgbClr val="FFFFFF"/>
                            </a:solidFill>
                            <a:latin typeface="Cambria Math" panose="02040503050406030204" pitchFamily="18" charset="0"/>
                          </a:rPr>
                          <m:t>𝑓</m:t>
                        </m:r>
                      </m:sub>
                    </m:sSub>
                  </m:oMath>
                </a14:m>
                <a:r>
                  <a:rPr lang="pl-PL" dirty="0">
                    <a:solidFill>
                      <a:srgbClr val="FFFFFF"/>
                    </a:solidFill>
                  </a:rPr>
                  <a:t> to macierz </a:t>
                </a:r>
                <a:r>
                  <a:rPr lang="pl-PL" dirty="0" err="1">
                    <a:solidFill>
                      <a:srgbClr val="FFFFFF"/>
                    </a:solidFill>
                  </a:rPr>
                  <a:t>trójdiagonalna</a:t>
                </a:r>
                <a:r>
                  <a:rPr lang="pl-PL" dirty="0">
                    <a:solidFill>
                      <a:srgbClr val="FFFFFF"/>
                    </a:solidFill>
                  </a:rPr>
                  <a:t> </a:t>
                </a:r>
                <a14:m>
                  <m:oMath xmlns:m="http://schemas.openxmlformats.org/officeDocument/2006/math">
                    <m:r>
                      <a:rPr lang="pl-PL" b="0" i="1" smtClean="0">
                        <a:solidFill>
                          <a:srgbClr val="FFFFFF"/>
                        </a:solidFill>
                        <a:latin typeface="Cambria Math" panose="02040503050406030204" pitchFamily="18" charset="0"/>
                      </a:rPr>
                      <m:t>(</m:t>
                    </m:r>
                    <m:r>
                      <a:rPr lang="pl-PL" b="0" i="1" smtClean="0">
                        <a:solidFill>
                          <a:srgbClr val="FFFFFF"/>
                        </a:solidFill>
                        <a:latin typeface="Cambria Math" panose="02040503050406030204" pitchFamily="18" charset="0"/>
                      </a:rPr>
                      <m:t>𝑁</m:t>
                    </m:r>
                    <m:r>
                      <a:rPr lang="pl-PL" b="0" i="1" smtClean="0">
                        <a:solidFill>
                          <a:srgbClr val="FFFFFF"/>
                        </a:solidFill>
                        <a:latin typeface="Cambria Math" panose="02040503050406030204" pitchFamily="18" charset="0"/>
                      </a:rPr>
                      <m:t>+1)×(</m:t>
                    </m:r>
                    <m:r>
                      <a:rPr lang="pl-PL" b="0" i="1" smtClean="0">
                        <a:solidFill>
                          <a:srgbClr val="FFFFFF"/>
                        </a:solidFill>
                        <a:latin typeface="Cambria Math" panose="02040503050406030204" pitchFamily="18" charset="0"/>
                        <a:ea typeface="Cambria Math" panose="02040503050406030204" pitchFamily="18" charset="0"/>
                      </a:rPr>
                      <m:t>𝑁</m:t>
                    </m:r>
                    <m:r>
                      <a:rPr lang="pl-PL" b="0" i="1" smtClean="0">
                        <a:solidFill>
                          <a:srgbClr val="FFFFFF"/>
                        </a:solidFill>
                        <a:latin typeface="Cambria Math" panose="02040503050406030204" pitchFamily="18" charset="0"/>
                        <a:ea typeface="Cambria Math" panose="02040503050406030204" pitchFamily="18" charset="0"/>
                      </a:rPr>
                      <m:t>+1)</m:t>
                    </m:r>
                  </m:oMath>
                </a14:m>
                <a:r>
                  <a:rPr lang="pl-PL" dirty="0">
                    <a:solidFill>
                      <a:srgbClr val="FFFFFF"/>
                    </a:solidFill>
                  </a:rPr>
                  <a:t> zadana wzorem</a:t>
                </a:r>
              </a:p>
              <a:p>
                <a:pPr marL="0" indent="0" algn="just">
                  <a:buNone/>
                </a:pPr>
                <a14:m>
                  <m:oMathPara xmlns:m="http://schemas.openxmlformats.org/officeDocument/2006/math">
                    <m:oMathParaPr>
                      <m:jc m:val="center"/>
                    </m:oMathParaPr>
                    <m:oMath xmlns:m="http://schemas.openxmlformats.org/officeDocument/2006/math">
                      <m:sSub>
                        <m:sSubPr>
                          <m:ctrlPr>
                            <a:rPr lang="pl-PL" b="0" i="1" smtClean="0">
                              <a:solidFill>
                                <a:srgbClr val="FFFFFF"/>
                              </a:solidFill>
                              <a:latin typeface="Cambria Math" panose="02040503050406030204" pitchFamily="18" charset="0"/>
                            </a:rPr>
                          </m:ctrlPr>
                        </m:sSubPr>
                        <m:e>
                          <m:d>
                            <m:dPr>
                              <m:ctrlPr>
                                <a:rPr lang="pl-PL" i="1">
                                  <a:solidFill>
                                    <a:srgbClr val="FFFFFF"/>
                                  </a:solidFill>
                                  <a:latin typeface="Cambria Math" panose="02040503050406030204" pitchFamily="18" charset="0"/>
                                </a:rPr>
                              </m:ctrlPr>
                            </m:dPr>
                            <m:e>
                              <m:sSub>
                                <m:sSubPr>
                                  <m:ctrlPr>
                                    <a:rPr lang="pl-PL" i="1">
                                      <a:solidFill>
                                        <a:srgbClr val="FFFFFF"/>
                                      </a:solidFill>
                                      <a:latin typeface="Cambria Math" panose="02040503050406030204" pitchFamily="18" charset="0"/>
                                    </a:rPr>
                                  </m:ctrlPr>
                                </m:sSubPr>
                                <m:e>
                                  <m:r>
                                    <a:rPr lang="pl-PL" i="1">
                                      <a:solidFill>
                                        <a:srgbClr val="FFFFFF"/>
                                      </a:solidFill>
                                      <a:latin typeface="Cambria Math" panose="02040503050406030204" pitchFamily="18" charset="0"/>
                                    </a:rPr>
                                    <m:t>𝑀</m:t>
                                  </m:r>
                                </m:e>
                                <m:sub>
                                  <m:r>
                                    <a:rPr lang="pl-PL" i="1">
                                      <a:solidFill>
                                        <a:srgbClr val="FFFFFF"/>
                                      </a:solidFill>
                                      <a:latin typeface="Cambria Math" panose="02040503050406030204" pitchFamily="18" charset="0"/>
                                    </a:rPr>
                                    <m:t>𝑓</m:t>
                                  </m:r>
                                </m:sub>
                              </m:sSub>
                            </m:e>
                          </m:d>
                        </m:e>
                        <m:sub>
                          <m:r>
                            <a:rPr lang="pl-PL" b="0" i="1" smtClean="0">
                              <a:solidFill>
                                <a:srgbClr val="FFFFFF"/>
                              </a:solidFill>
                              <a:latin typeface="Cambria Math" panose="02040503050406030204" pitchFamily="18" charset="0"/>
                            </a:rPr>
                            <m:t>𝑖𝑗</m:t>
                          </m:r>
                        </m:sub>
                      </m:sSub>
                      <m:r>
                        <a:rPr lang="pl-PL" b="0" i="1" smtClean="0">
                          <a:solidFill>
                            <a:srgbClr val="FFFFFF"/>
                          </a:solidFill>
                          <a:latin typeface="Cambria Math" panose="02040503050406030204" pitchFamily="18" charset="0"/>
                        </a:rPr>
                        <m:t> =</m:t>
                      </m:r>
                      <m:d>
                        <m:dPr>
                          <m:begChr m:val="{"/>
                          <m:endChr m:val=""/>
                          <m:ctrlPr>
                            <a:rPr lang="pl-PL" b="0" i="1" smtClean="0">
                              <a:solidFill>
                                <a:srgbClr val="FFFFFF"/>
                              </a:solidFill>
                              <a:latin typeface="Cambria Math" panose="02040503050406030204" pitchFamily="18" charset="0"/>
                            </a:rPr>
                          </m:ctrlPr>
                        </m:dPr>
                        <m:e>
                          <m:eqArr>
                            <m:eqArrPr>
                              <m:ctrlPr>
                                <a:rPr lang="pl-PL" b="0" i="1" smtClean="0">
                                  <a:solidFill>
                                    <a:srgbClr val="FFFFFF"/>
                                  </a:solidFill>
                                  <a:latin typeface="Cambria Math" panose="02040503050406030204" pitchFamily="18" charset="0"/>
                                </a:rPr>
                              </m:ctrlPr>
                            </m:eqArrPr>
                            <m:e>
                              <m:r>
                                <a:rPr lang="pl-PL" b="0" i="1" smtClean="0">
                                  <a:solidFill>
                                    <a:srgbClr val="FFFFFF"/>
                                  </a:solidFill>
                                  <a:latin typeface="Cambria Math" panose="02040503050406030204" pitchFamily="18" charset="0"/>
                                </a:rPr>
                                <m:t>𝑛</m:t>
                              </m:r>
                              <m:r>
                                <a:rPr lang="pl-PL" b="0" i="1" smtClean="0">
                                  <a:solidFill>
                                    <a:srgbClr val="FFFFFF"/>
                                  </a:solidFill>
                                  <a:latin typeface="Cambria Math" panose="02040503050406030204" pitchFamily="18" charset="0"/>
                                  <a:ea typeface="Cambria Math" panose="02040503050406030204" pitchFamily="18" charset="0"/>
                                </a:rPr>
                                <m:t>𝛾</m:t>
                              </m:r>
                              <m:r>
                                <a:rPr lang="pl-PL" b="0" i="1" smtClean="0">
                                  <a:solidFill>
                                    <a:srgbClr val="FFFFFF"/>
                                  </a:solidFill>
                                  <a:latin typeface="Cambria Math" panose="02040503050406030204" pitchFamily="18" charset="0"/>
                                  <a:ea typeface="Cambria Math" panose="02040503050406030204" pitchFamily="18" charset="0"/>
                                </a:rPr>
                                <m:t>,  </m:t>
                              </m:r>
                              <m:r>
                                <a:rPr lang="pl-PL" b="0" i="1" smtClean="0">
                                  <a:solidFill>
                                    <a:srgbClr val="FFFFFF"/>
                                  </a:solidFill>
                                  <a:latin typeface="Cambria Math" panose="02040503050406030204" pitchFamily="18" charset="0"/>
                                  <a:ea typeface="Cambria Math" panose="02040503050406030204" pitchFamily="18" charset="0"/>
                                </a:rPr>
                                <m:t>𝑖</m:t>
                              </m:r>
                              <m:r>
                                <a:rPr lang="pl-PL" b="0" i="1" smtClean="0">
                                  <a:solidFill>
                                    <a:srgbClr val="FFFFFF"/>
                                  </a:solidFill>
                                  <a:latin typeface="Cambria Math" panose="02040503050406030204" pitchFamily="18" charset="0"/>
                                  <a:ea typeface="Cambria Math" panose="02040503050406030204" pitchFamily="18" charset="0"/>
                                </a:rPr>
                                <m:t>=</m:t>
                              </m:r>
                              <m:r>
                                <a:rPr lang="pl-PL" b="0" i="1" smtClean="0">
                                  <a:solidFill>
                                    <a:srgbClr val="FFFFFF"/>
                                  </a:solidFill>
                                  <a:latin typeface="Cambria Math" panose="02040503050406030204" pitchFamily="18" charset="0"/>
                                  <a:ea typeface="Cambria Math" panose="02040503050406030204" pitchFamily="18" charset="0"/>
                                </a:rPr>
                                <m:t>𝑗</m:t>
                              </m:r>
                              <m:r>
                                <a:rPr lang="pl-PL" b="0" i="1" smtClean="0">
                                  <a:solidFill>
                                    <a:srgbClr val="FFFFFF"/>
                                  </a:solidFill>
                                  <a:latin typeface="Cambria Math" panose="02040503050406030204" pitchFamily="18" charset="0"/>
                                  <a:ea typeface="Cambria Math" panose="02040503050406030204" pitchFamily="18" charset="0"/>
                                </a:rPr>
                                <m:t>,</m:t>
                              </m:r>
                            </m:e>
                            <m:e>
                              <m:r>
                                <a:rPr lang="pl-PL" b="0" i="1" smtClean="0">
                                  <a:solidFill>
                                    <a:srgbClr val="FFFFFF"/>
                                  </a:solidFill>
                                  <a:latin typeface="Cambria Math" panose="02040503050406030204" pitchFamily="18" charset="0"/>
                                  <a:ea typeface="Cambria Math" panose="02040503050406030204" pitchFamily="18" charset="0"/>
                                </a:rPr>
                                <m:t>𝛼</m:t>
                              </m:r>
                              <m:r>
                                <a:rPr lang="pl-PL" b="0" i="1" smtClean="0">
                                  <a:solidFill>
                                    <a:srgbClr val="FFFFFF"/>
                                  </a:solidFill>
                                  <a:latin typeface="Cambria Math" panose="02040503050406030204" pitchFamily="18" charset="0"/>
                                  <a:ea typeface="Cambria Math" panose="02040503050406030204" pitchFamily="18" charset="0"/>
                                </a:rPr>
                                <m:t>𝑢</m:t>
                              </m:r>
                              <m:rad>
                                <m:radPr>
                                  <m:degHide m:val="on"/>
                                  <m:ctrlPr>
                                    <a:rPr lang="pl-PL" b="0" i="1" smtClean="0">
                                      <a:solidFill>
                                        <a:srgbClr val="FFFFFF"/>
                                      </a:solidFill>
                                      <a:latin typeface="Cambria Math" panose="02040503050406030204" pitchFamily="18" charset="0"/>
                                      <a:ea typeface="Cambria Math" panose="02040503050406030204" pitchFamily="18" charset="0"/>
                                    </a:rPr>
                                  </m:ctrlPr>
                                </m:radPr>
                                <m:deg/>
                                <m:e>
                                  <m:r>
                                    <a:rPr lang="pl-PL" b="0" i="1" smtClean="0">
                                      <a:solidFill>
                                        <a:srgbClr val="FFFFFF"/>
                                      </a:solidFill>
                                      <a:latin typeface="Cambria Math" panose="02040503050406030204" pitchFamily="18" charset="0"/>
                                      <a:ea typeface="Cambria Math" panose="02040503050406030204" pitchFamily="18" charset="0"/>
                                    </a:rPr>
                                    <m:t>2</m:t>
                                  </m:r>
                                  <m:r>
                                    <a:rPr lang="pl-PL" b="0" i="1" smtClean="0">
                                      <a:solidFill>
                                        <a:srgbClr val="FFFFFF"/>
                                      </a:solidFill>
                                      <a:latin typeface="Cambria Math" panose="02040503050406030204" pitchFamily="18" charset="0"/>
                                      <a:ea typeface="Cambria Math" panose="02040503050406030204" pitchFamily="18" charset="0"/>
                                    </a:rPr>
                                    <m:t>𝑛</m:t>
                                  </m:r>
                                </m:e>
                              </m:rad>
                              <m:r>
                                <a:rPr lang="pl-PL" b="0" i="1" smtClean="0">
                                  <a:solidFill>
                                    <a:srgbClr val="FFFFFF"/>
                                  </a:solidFill>
                                  <a:latin typeface="Cambria Math" panose="02040503050406030204" pitchFamily="18" charset="0"/>
                                  <a:ea typeface="Cambria Math" panose="02040503050406030204" pitchFamily="18" charset="0"/>
                                </a:rPr>
                                <m:t>,  </m:t>
                              </m:r>
                              <m:r>
                                <a:rPr lang="pl-PL" b="0" i="1" smtClean="0">
                                  <a:solidFill>
                                    <a:srgbClr val="FFFFFF"/>
                                  </a:solidFill>
                                  <a:latin typeface="Cambria Math" panose="02040503050406030204" pitchFamily="18" charset="0"/>
                                  <a:ea typeface="Cambria Math" panose="02040503050406030204" pitchFamily="18" charset="0"/>
                                </a:rPr>
                                <m:t>𝑖</m:t>
                              </m:r>
                              <m:r>
                                <a:rPr lang="pl-PL" b="0" i="1" smtClean="0">
                                  <a:solidFill>
                                    <a:srgbClr val="FFFFFF"/>
                                  </a:solidFill>
                                  <a:latin typeface="Cambria Math" panose="02040503050406030204" pitchFamily="18" charset="0"/>
                                  <a:ea typeface="Cambria Math" panose="02040503050406030204" pitchFamily="18" charset="0"/>
                                </a:rPr>
                                <m:t>=</m:t>
                              </m:r>
                              <m:r>
                                <a:rPr lang="pl-PL" b="0" i="1" smtClean="0">
                                  <a:solidFill>
                                    <a:srgbClr val="FFFFFF"/>
                                  </a:solidFill>
                                  <a:latin typeface="Cambria Math" panose="02040503050406030204" pitchFamily="18" charset="0"/>
                                  <a:ea typeface="Cambria Math" panose="02040503050406030204" pitchFamily="18" charset="0"/>
                                </a:rPr>
                                <m:t>𝑗</m:t>
                              </m:r>
                              <m:r>
                                <a:rPr lang="pl-PL" b="0" i="1" smtClean="0">
                                  <a:solidFill>
                                    <a:srgbClr val="FFFFFF"/>
                                  </a:solidFill>
                                  <a:latin typeface="Cambria Math" panose="02040503050406030204" pitchFamily="18" charset="0"/>
                                  <a:ea typeface="Cambria Math" panose="02040503050406030204" pitchFamily="18" charset="0"/>
                                </a:rPr>
                                <m:t>+1,</m:t>
                              </m:r>
                            </m:e>
                            <m:e>
                              <m:d>
                                <m:dPr>
                                  <m:ctrlPr>
                                    <a:rPr lang="pl-PL" b="0" i="1" smtClean="0">
                                      <a:solidFill>
                                        <a:srgbClr val="FFFFFF"/>
                                      </a:solidFill>
                                      <a:latin typeface="Cambria Math" panose="02040503050406030204" pitchFamily="18" charset="0"/>
                                      <a:ea typeface="Cambria Math" panose="02040503050406030204" pitchFamily="18" charset="0"/>
                                    </a:rPr>
                                  </m:ctrlPr>
                                </m:dPr>
                                <m:e>
                                  <m:r>
                                    <a:rPr lang="pl-PL" b="0" i="1" smtClean="0">
                                      <a:solidFill>
                                        <a:srgbClr val="FFFFFF"/>
                                      </a:solidFill>
                                      <a:latin typeface="Cambria Math" panose="02040503050406030204" pitchFamily="18" charset="0"/>
                                      <a:ea typeface="Cambria Math" panose="02040503050406030204" pitchFamily="18" charset="0"/>
                                    </a:rPr>
                                    <m:t>𝛾</m:t>
                                  </m:r>
                                  <m:r>
                                    <a:rPr lang="pl-PL" b="0" i="1" smtClean="0">
                                      <a:solidFill>
                                        <a:srgbClr val="FFFFFF"/>
                                      </a:solidFill>
                                      <a:latin typeface="Cambria Math" panose="02040503050406030204" pitchFamily="18" charset="0"/>
                                      <a:ea typeface="Cambria Math" panose="02040503050406030204" pitchFamily="18" charset="0"/>
                                    </a:rPr>
                                    <m:t>+2</m:t>
                                  </m:r>
                                  <m:sSup>
                                    <m:sSupPr>
                                      <m:ctrlPr>
                                        <a:rPr lang="pl-PL" b="0" i="1" smtClean="0">
                                          <a:solidFill>
                                            <a:srgbClr val="FFFFFF"/>
                                          </a:solidFill>
                                          <a:latin typeface="Cambria Math" panose="02040503050406030204" pitchFamily="18" charset="0"/>
                                          <a:ea typeface="Cambria Math" panose="02040503050406030204" pitchFamily="18" charset="0"/>
                                        </a:rPr>
                                      </m:ctrlPr>
                                    </m:sSupPr>
                                    <m:e>
                                      <m:r>
                                        <a:rPr lang="pl-PL" b="0" i="1" smtClean="0">
                                          <a:solidFill>
                                            <a:srgbClr val="FFFFFF"/>
                                          </a:solidFill>
                                          <a:latin typeface="Cambria Math" panose="02040503050406030204" pitchFamily="18" charset="0"/>
                                          <a:ea typeface="Cambria Math" panose="02040503050406030204" pitchFamily="18" charset="0"/>
                                        </a:rPr>
                                        <m:t>𝛼</m:t>
                                      </m:r>
                                    </m:e>
                                    <m:sup>
                                      <m:r>
                                        <a:rPr lang="pl-PL" b="0" i="1" smtClean="0">
                                          <a:solidFill>
                                            <a:srgbClr val="FFFFFF"/>
                                          </a:solidFill>
                                          <a:latin typeface="Cambria Math" panose="02040503050406030204" pitchFamily="18" charset="0"/>
                                          <a:ea typeface="Cambria Math" panose="02040503050406030204" pitchFamily="18" charset="0"/>
                                        </a:rPr>
                                        <m:t>2</m:t>
                                      </m:r>
                                    </m:sup>
                                  </m:sSup>
                                  <m:r>
                                    <a:rPr lang="pl-PL" b="0" i="1" smtClean="0">
                                      <a:solidFill>
                                        <a:srgbClr val="FFFFFF"/>
                                      </a:solidFill>
                                      <a:latin typeface="Cambria Math" panose="02040503050406030204" pitchFamily="18" charset="0"/>
                                      <a:ea typeface="Cambria Math" panose="02040503050406030204" pitchFamily="18" charset="0"/>
                                    </a:rPr>
                                    <m:t>𝑐</m:t>
                                  </m:r>
                                </m:e>
                              </m:d>
                              <m:rad>
                                <m:radPr>
                                  <m:degHide m:val="on"/>
                                  <m:ctrlPr>
                                    <a:rPr lang="pl-PL" b="0" i="1" smtClean="0">
                                      <a:solidFill>
                                        <a:srgbClr val="FFFFFF"/>
                                      </a:solidFill>
                                      <a:latin typeface="Cambria Math" panose="02040503050406030204" pitchFamily="18" charset="0"/>
                                      <a:ea typeface="Cambria Math" panose="02040503050406030204" pitchFamily="18" charset="0"/>
                                    </a:rPr>
                                  </m:ctrlPr>
                                </m:radPr>
                                <m:deg/>
                                <m:e>
                                  <m:r>
                                    <a:rPr lang="pl-PL" b="0" i="1" smtClean="0">
                                      <a:solidFill>
                                        <a:srgbClr val="FFFFFF"/>
                                      </a:solidFill>
                                      <a:latin typeface="Cambria Math" panose="02040503050406030204" pitchFamily="18" charset="0"/>
                                      <a:ea typeface="Cambria Math" panose="02040503050406030204" pitchFamily="18" charset="0"/>
                                    </a:rPr>
                                    <m:t>𝑛</m:t>
                                  </m:r>
                                  <m:d>
                                    <m:dPr>
                                      <m:ctrlPr>
                                        <a:rPr lang="pl-PL" b="0" i="1" smtClean="0">
                                          <a:solidFill>
                                            <a:srgbClr val="FFFFFF"/>
                                          </a:solidFill>
                                          <a:latin typeface="Cambria Math" panose="02040503050406030204" pitchFamily="18" charset="0"/>
                                          <a:ea typeface="Cambria Math" panose="02040503050406030204" pitchFamily="18" charset="0"/>
                                        </a:rPr>
                                      </m:ctrlPr>
                                    </m:dPr>
                                    <m:e>
                                      <m:r>
                                        <a:rPr lang="pl-PL" b="0" i="1" smtClean="0">
                                          <a:solidFill>
                                            <a:srgbClr val="FFFFFF"/>
                                          </a:solidFill>
                                          <a:latin typeface="Cambria Math" panose="02040503050406030204" pitchFamily="18" charset="0"/>
                                          <a:ea typeface="Cambria Math" panose="02040503050406030204" pitchFamily="18" charset="0"/>
                                        </a:rPr>
                                        <m:t>𝑛</m:t>
                                      </m:r>
                                      <m:r>
                                        <a:rPr lang="pl-PL" b="0" i="1" smtClean="0">
                                          <a:solidFill>
                                            <a:srgbClr val="FFFFFF"/>
                                          </a:solidFill>
                                          <a:latin typeface="Cambria Math" panose="02040503050406030204" pitchFamily="18" charset="0"/>
                                          <a:ea typeface="Cambria Math" panose="02040503050406030204" pitchFamily="18" charset="0"/>
                                        </a:rPr>
                                        <m:t>−1</m:t>
                                      </m:r>
                                    </m:e>
                                  </m:d>
                                </m:e>
                              </m:rad>
                              <m:r>
                                <a:rPr lang="pl-PL" b="0" i="1" smtClean="0">
                                  <a:solidFill>
                                    <a:srgbClr val="FFFFFF"/>
                                  </a:solidFill>
                                  <a:latin typeface="Cambria Math" panose="02040503050406030204" pitchFamily="18" charset="0"/>
                                  <a:ea typeface="Cambria Math" panose="02040503050406030204" pitchFamily="18" charset="0"/>
                                </a:rPr>
                                <m:t>,  </m:t>
                              </m:r>
                              <m:r>
                                <a:rPr lang="pl-PL" b="0" i="1" smtClean="0">
                                  <a:solidFill>
                                    <a:srgbClr val="FFFFFF"/>
                                  </a:solidFill>
                                  <a:latin typeface="Cambria Math" panose="02040503050406030204" pitchFamily="18" charset="0"/>
                                  <a:ea typeface="Cambria Math" panose="02040503050406030204" pitchFamily="18" charset="0"/>
                                </a:rPr>
                                <m:t>𝑖</m:t>
                              </m:r>
                              <m:r>
                                <a:rPr lang="pl-PL" b="0" i="1" smtClean="0">
                                  <a:solidFill>
                                    <a:srgbClr val="FFFFFF"/>
                                  </a:solidFill>
                                  <a:latin typeface="Cambria Math" panose="02040503050406030204" pitchFamily="18" charset="0"/>
                                  <a:ea typeface="Cambria Math" panose="02040503050406030204" pitchFamily="18" charset="0"/>
                                </a:rPr>
                                <m:t>=</m:t>
                              </m:r>
                              <m:r>
                                <a:rPr lang="pl-PL" b="0" i="1" smtClean="0">
                                  <a:solidFill>
                                    <a:srgbClr val="FFFFFF"/>
                                  </a:solidFill>
                                  <a:latin typeface="Cambria Math" panose="02040503050406030204" pitchFamily="18" charset="0"/>
                                  <a:ea typeface="Cambria Math" panose="02040503050406030204" pitchFamily="18" charset="0"/>
                                </a:rPr>
                                <m:t>𝑗</m:t>
                              </m:r>
                              <m:r>
                                <a:rPr lang="pl-PL" b="0" i="1" smtClean="0">
                                  <a:solidFill>
                                    <a:srgbClr val="FFFFFF"/>
                                  </a:solidFill>
                                  <a:latin typeface="Cambria Math" panose="02040503050406030204" pitchFamily="18" charset="0"/>
                                  <a:ea typeface="Cambria Math" panose="02040503050406030204" pitchFamily="18" charset="0"/>
                                </a:rPr>
                                <m:t>+2 ,</m:t>
                              </m:r>
                            </m:e>
                            <m:e>
                              <m:r>
                                <a:rPr lang="pl-PL" b="0" i="1" smtClean="0">
                                  <a:solidFill>
                                    <a:srgbClr val="FFFFFF"/>
                                  </a:solidFill>
                                  <a:latin typeface="Cambria Math" panose="02040503050406030204" pitchFamily="18" charset="0"/>
                                  <a:ea typeface="Cambria Math" panose="02040503050406030204" pitchFamily="18" charset="0"/>
                                </a:rPr>
                                <m:t>0,  </m:t>
                              </m:r>
                              <m:r>
                                <m:rPr>
                                  <m:sty m:val="p"/>
                                </m:rPr>
                                <a:rPr lang="pl-PL" b="0" i="0" smtClean="0">
                                  <a:solidFill>
                                    <a:srgbClr val="FFFFFF"/>
                                  </a:solidFill>
                                  <a:latin typeface="Cambria Math" panose="02040503050406030204" pitchFamily="18" charset="0"/>
                                  <a:ea typeface="Cambria Math" panose="02040503050406030204" pitchFamily="18" charset="0"/>
                                </a:rPr>
                                <m:t>poza</m:t>
                              </m:r>
                              <m:r>
                                <a:rPr lang="pl-PL" b="0" i="0" smtClean="0">
                                  <a:solidFill>
                                    <a:srgbClr val="FFFFFF"/>
                                  </a:solidFill>
                                  <a:latin typeface="Cambria Math" panose="02040503050406030204" pitchFamily="18" charset="0"/>
                                  <a:ea typeface="Cambria Math" panose="02040503050406030204" pitchFamily="18" charset="0"/>
                                </a:rPr>
                                <m:t> </m:t>
                              </m:r>
                              <m:r>
                                <m:rPr>
                                  <m:sty m:val="p"/>
                                </m:rPr>
                                <a:rPr lang="pl-PL" b="0" i="0" smtClean="0">
                                  <a:solidFill>
                                    <a:srgbClr val="FFFFFF"/>
                                  </a:solidFill>
                                  <a:latin typeface="Cambria Math" panose="02040503050406030204" pitchFamily="18" charset="0"/>
                                  <a:ea typeface="Cambria Math" panose="02040503050406030204" pitchFamily="18" charset="0"/>
                                </a:rPr>
                                <m:t>tym</m:t>
                              </m:r>
                              <m:r>
                                <a:rPr lang="pl-PL" b="0" i="1" smtClean="0">
                                  <a:solidFill>
                                    <a:srgbClr val="FFFFFF"/>
                                  </a:solidFill>
                                  <a:latin typeface="Cambria Math" panose="02040503050406030204" pitchFamily="18" charset="0"/>
                                  <a:ea typeface="Cambria Math" panose="02040503050406030204" pitchFamily="18" charset="0"/>
                                </a:rPr>
                                <m:t>.</m:t>
                              </m:r>
                            </m:e>
                          </m:eqArr>
                        </m:e>
                      </m:d>
                    </m:oMath>
                  </m:oMathPara>
                </a14:m>
                <a:endParaRPr lang="pl-PL" dirty="0">
                  <a:solidFill>
                    <a:srgbClr val="FFFFFF"/>
                  </a:solidFill>
                </a:endParaRPr>
              </a:p>
              <a:p>
                <a:pPr marL="0" indent="0" algn="just">
                  <a:buNone/>
                </a:pPr>
                <a:r>
                  <a:rPr lang="pl-PL" dirty="0">
                    <a:solidFill>
                      <a:srgbClr val="FFFFFF"/>
                    </a:solidFill>
                  </a:rPr>
                  <a:t>Jest to bodaj najprostsze równanie różniczkowe, którego rozwiązaniem jest </a:t>
                </a:r>
                <a14:m>
                  <m:oMath xmlns:m="http://schemas.openxmlformats.org/officeDocument/2006/math">
                    <m:sSub>
                      <m:sSubPr>
                        <m:ctrlPr>
                          <a:rPr lang="pl-PL" i="1" smtClean="0">
                            <a:solidFill>
                              <a:srgbClr val="FFFFFF"/>
                            </a:solidFill>
                            <a:latin typeface="Cambria Math" panose="02040503050406030204" pitchFamily="18" charset="0"/>
                          </a:rPr>
                        </m:ctrlPr>
                      </m:sSubPr>
                      <m:e>
                        <m:acc>
                          <m:accPr>
                            <m:chr m:val="̂"/>
                            <m:ctrlPr>
                              <a:rPr lang="pl-PL" i="1">
                                <a:solidFill>
                                  <a:srgbClr val="FFFFFF"/>
                                </a:solidFill>
                                <a:latin typeface="Cambria Math" panose="02040503050406030204" pitchFamily="18" charset="0"/>
                              </a:rPr>
                            </m:ctrlPr>
                          </m:accPr>
                          <m:e>
                            <m:r>
                              <a:rPr lang="pl-PL" i="1">
                                <a:solidFill>
                                  <a:srgbClr val="FFFFFF"/>
                                </a:solidFill>
                                <a:latin typeface="Cambria Math" panose="02040503050406030204" pitchFamily="18" charset="0"/>
                              </a:rPr>
                              <m:t>𝑓</m:t>
                            </m:r>
                          </m:e>
                        </m:acc>
                      </m:e>
                      <m:sub>
                        <m:r>
                          <m:rPr>
                            <m:sty m:val="p"/>
                          </m:rPr>
                          <a:rPr lang="el-GR" i="1">
                            <a:solidFill>
                              <a:srgbClr val="FFFFFF"/>
                            </a:solidFill>
                            <a:latin typeface="Cambria Math" panose="02040503050406030204" pitchFamily="18" charset="0"/>
                            <a:ea typeface="Cambria Math" panose="02040503050406030204" pitchFamily="18" charset="0"/>
                          </a:rPr>
                          <m:t>Δ</m:t>
                        </m:r>
                      </m:sub>
                    </m:sSub>
                    <m:r>
                      <a:rPr lang="pl-PL" i="1">
                        <a:solidFill>
                          <a:srgbClr val="FFFFFF"/>
                        </a:solidFill>
                        <a:latin typeface="Cambria Math" panose="02040503050406030204" pitchFamily="18" charset="0"/>
                        <a:ea typeface="Cambria Math" panose="02040503050406030204" pitchFamily="18" charset="0"/>
                      </a:rPr>
                      <m:t>=</m:t>
                    </m:r>
                    <m:sSup>
                      <m:sSupPr>
                        <m:ctrlPr>
                          <a:rPr lang="pl-PL" i="1" smtClean="0">
                            <a:solidFill>
                              <a:srgbClr val="FFFFFF"/>
                            </a:solidFill>
                            <a:latin typeface="Cambria Math" panose="02040503050406030204" pitchFamily="18" charset="0"/>
                            <a:ea typeface="Cambria Math" panose="02040503050406030204" pitchFamily="18" charset="0"/>
                          </a:rPr>
                        </m:ctrlPr>
                      </m:sSupPr>
                      <m:e>
                        <m:r>
                          <a:rPr lang="pl-PL" b="0" i="1" smtClean="0">
                            <a:solidFill>
                              <a:srgbClr val="FFFFFF"/>
                            </a:solidFill>
                            <a:latin typeface="Cambria Math" panose="02040503050406030204" pitchFamily="18" charset="0"/>
                            <a:ea typeface="Cambria Math" panose="02040503050406030204" pitchFamily="18" charset="0"/>
                          </a:rPr>
                          <m:t>𝑒</m:t>
                        </m:r>
                      </m:e>
                      <m:sup>
                        <m:sSub>
                          <m:sSubPr>
                            <m:ctrlPr>
                              <a:rPr lang="pl-PL" b="0" i="1" smtClean="0">
                                <a:solidFill>
                                  <a:srgbClr val="FFFFFF"/>
                                </a:solidFill>
                                <a:latin typeface="Cambria Math" panose="02040503050406030204" pitchFamily="18" charset="0"/>
                                <a:ea typeface="Cambria Math" panose="02040503050406030204" pitchFamily="18" charset="0"/>
                              </a:rPr>
                            </m:ctrlPr>
                          </m:sSubPr>
                          <m:e>
                            <m:r>
                              <a:rPr lang="pl-PL" b="0" i="1" smtClean="0">
                                <a:solidFill>
                                  <a:srgbClr val="FFFFFF"/>
                                </a:solidFill>
                                <a:latin typeface="Cambria Math" panose="02040503050406030204" pitchFamily="18" charset="0"/>
                                <a:ea typeface="Cambria Math" panose="02040503050406030204" pitchFamily="18" charset="0"/>
                              </a:rPr>
                              <m:t>𝑀</m:t>
                            </m:r>
                          </m:e>
                          <m:sub>
                            <m:r>
                              <a:rPr lang="pl-PL" b="0" i="1" smtClean="0">
                                <a:solidFill>
                                  <a:srgbClr val="FFFFFF"/>
                                </a:solidFill>
                                <a:latin typeface="Cambria Math" panose="02040503050406030204" pitchFamily="18" charset="0"/>
                                <a:ea typeface="Cambria Math" panose="02040503050406030204" pitchFamily="18" charset="0"/>
                              </a:rPr>
                              <m:t>𝑓</m:t>
                            </m:r>
                          </m:sub>
                        </m:sSub>
                        <m:r>
                          <a:rPr lang="pl-PL" b="0" i="1" smtClean="0">
                            <a:solidFill>
                              <a:srgbClr val="FFFFFF"/>
                            </a:solidFill>
                            <a:latin typeface="Cambria Math" panose="02040503050406030204" pitchFamily="18" charset="0"/>
                            <a:ea typeface="Cambria Math" panose="02040503050406030204" pitchFamily="18" charset="0"/>
                          </a:rPr>
                          <m:t>𝑡</m:t>
                        </m:r>
                      </m:sup>
                    </m:sSup>
                    <m:sSubSup>
                      <m:sSubSupPr>
                        <m:ctrlPr>
                          <a:rPr lang="en-US" i="1" dirty="0">
                            <a:solidFill>
                              <a:srgbClr val="FFFFFF"/>
                            </a:solidFill>
                            <a:latin typeface="Cambria Math" panose="02040503050406030204" pitchFamily="18" charset="0"/>
                          </a:rPr>
                        </m:ctrlPr>
                      </m:sSubSupPr>
                      <m:e>
                        <m:acc>
                          <m:accPr>
                            <m:chr m:val="̂"/>
                            <m:ctrlPr>
                              <a:rPr lang="en-US" i="1" dirty="0">
                                <a:solidFill>
                                  <a:srgbClr val="FFFFFF"/>
                                </a:solidFill>
                                <a:latin typeface="Cambria Math" panose="02040503050406030204" pitchFamily="18" charset="0"/>
                              </a:rPr>
                            </m:ctrlPr>
                          </m:accPr>
                          <m:e>
                            <m:r>
                              <a:rPr lang="en-US" i="1" dirty="0">
                                <a:solidFill>
                                  <a:srgbClr val="FFFFFF"/>
                                </a:solidFill>
                                <a:latin typeface="Cambria Math" panose="02040503050406030204" pitchFamily="18" charset="0"/>
                              </a:rPr>
                              <m:t>𝑓</m:t>
                            </m:r>
                          </m:e>
                        </m:acc>
                      </m:e>
                      <m:sub>
                        <m:r>
                          <a:rPr lang="pl-PL" i="1" dirty="0">
                            <a:solidFill>
                              <a:srgbClr val="FFFFFF"/>
                            </a:solidFill>
                            <a:latin typeface="Cambria Math" panose="02040503050406030204" pitchFamily="18" charset="0"/>
                          </a:rPr>
                          <m:t>𝑛</m:t>
                        </m:r>
                      </m:sub>
                      <m:sup>
                        <m:r>
                          <a:rPr lang="pl-PL" i="1" dirty="0">
                            <a:solidFill>
                              <a:srgbClr val="FFFFFF"/>
                            </a:solidFill>
                            <a:latin typeface="Cambria Math" panose="02040503050406030204" pitchFamily="18" charset="0"/>
                          </a:rPr>
                          <m:t>0</m:t>
                        </m:r>
                      </m:sup>
                    </m:sSubSup>
                  </m:oMath>
                </a14:m>
                <a:r>
                  <a:rPr lang="pl-PL" dirty="0">
                    <a:solidFill>
                      <a:srgbClr val="FFFFFF"/>
                    </a:solidFill>
                  </a:rPr>
                  <a:t>.</a:t>
                </a:r>
              </a:p>
              <a:p>
                <a:pPr marL="0" indent="0">
                  <a:buNone/>
                </a:pPr>
                <a:endParaRPr lang="pl-PL" dirty="0">
                  <a:solidFill>
                    <a:srgbClr val="FFFFFF"/>
                  </a:solidFill>
                </a:endParaRPr>
              </a:p>
            </p:txBody>
          </p:sp>
        </mc:Choice>
        <mc:Fallback xmlns="">
          <p:sp>
            <p:nvSpPr>
              <p:cNvPr id="3" name="Symbol zastępczy zawartości 2">
                <a:extLst>
                  <a:ext uri="{FF2B5EF4-FFF2-40B4-BE49-F238E27FC236}">
                    <a16:creationId xmlns:a16="http://schemas.microsoft.com/office/drawing/2014/main" id="{BC545736-E037-02C8-6523-E35F9E9D84C3}"/>
                  </a:ext>
                </a:extLst>
              </p:cNvPr>
              <p:cNvSpPr>
                <a:spLocks noGrp="1" noRot="1" noChangeAspect="1" noMove="1" noResize="1" noEditPoints="1" noAdjustHandles="1" noChangeArrowheads="1" noChangeShapeType="1" noTextEdit="1"/>
              </p:cNvSpPr>
              <p:nvPr>
                <p:ph idx="1"/>
              </p:nvPr>
            </p:nvSpPr>
            <p:spPr>
              <a:xfrm>
                <a:off x="549538" y="1601355"/>
                <a:ext cx="11090274" cy="4271125"/>
              </a:xfrm>
              <a:blipFill>
                <a:blip r:embed="rId2"/>
                <a:stretch>
                  <a:fillRect l="-1374" t="-1714"/>
                </a:stretch>
              </a:blipFill>
            </p:spPr>
            <p:txBody>
              <a:bodyPr/>
              <a:lstStyle/>
              <a:p>
                <a:r>
                  <a:rPr lang="en-US">
                    <a:noFill/>
                  </a:rPr>
                  <a:t> </a:t>
                </a:r>
              </a:p>
            </p:txBody>
          </p:sp>
        </mc:Fallback>
      </mc:AlternateContent>
      <p:sp>
        <p:nvSpPr>
          <p:cNvPr id="4" name="Symbol zastępczy daty 3">
            <a:extLst>
              <a:ext uri="{FF2B5EF4-FFF2-40B4-BE49-F238E27FC236}">
                <a16:creationId xmlns:a16="http://schemas.microsoft.com/office/drawing/2014/main" id="{0B5DB529-E2D9-DB4E-1964-F4B98DED956A}"/>
              </a:ext>
            </a:extLst>
          </p:cNvPr>
          <p:cNvSpPr>
            <a:spLocks noGrp="1"/>
          </p:cNvSpPr>
          <p:nvPr>
            <p:ph type="dt" sz="half" idx="10"/>
          </p:nvPr>
        </p:nvSpPr>
        <p:spPr/>
        <p:txBody>
          <a:bodyPr/>
          <a:lstStyle/>
          <a:p>
            <a:r>
              <a:rPr lang="en-US"/>
              <a:t>1-3.12.2023</a:t>
            </a:r>
          </a:p>
        </p:txBody>
      </p:sp>
      <p:sp>
        <p:nvSpPr>
          <p:cNvPr id="5" name="Symbol zastępczy stopki 4">
            <a:extLst>
              <a:ext uri="{FF2B5EF4-FFF2-40B4-BE49-F238E27FC236}">
                <a16:creationId xmlns:a16="http://schemas.microsoft.com/office/drawing/2014/main" id="{2C98E9BC-A732-1B05-DEE9-32D6BBADCFA3}"/>
              </a:ext>
            </a:extLst>
          </p:cNvPr>
          <p:cNvSpPr>
            <a:spLocks noGrp="1"/>
          </p:cNvSpPr>
          <p:nvPr>
            <p:ph type="ftr" sz="quarter" idx="11"/>
          </p:nvPr>
        </p:nvSpPr>
        <p:spPr/>
        <p:txBody>
          <a:bodyPr/>
          <a:lstStyle/>
          <a:p>
            <a:r>
              <a:rPr lang="pl-PL"/>
              <a:t>X Ogólnopolska Matematyczna Konferencja Studentów "OMatKo!!!"</a:t>
            </a:r>
            <a:endParaRPr lang="en-US"/>
          </a:p>
        </p:txBody>
      </p:sp>
      <p:sp>
        <p:nvSpPr>
          <p:cNvPr id="6" name="Symbol zastępczy numeru slajdu 5">
            <a:extLst>
              <a:ext uri="{FF2B5EF4-FFF2-40B4-BE49-F238E27FC236}">
                <a16:creationId xmlns:a16="http://schemas.microsoft.com/office/drawing/2014/main" id="{EA5DC669-2BC4-9922-129D-3A1E3F89FCD9}"/>
              </a:ext>
            </a:extLst>
          </p:cNvPr>
          <p:cNvSpPr>
            <a:spLocks noGrp="1"/>
          </p:cNvSpPr>
          <p:nvPr>
            <p:ph type="sldNum" sz="quarter" idx="12"/>
          </p:nvPr>
        </p:nvSpPr>
        <p:spPr/>
        <p:txBody>
          <a:bodyPr/>
          <a:lstStyle/>
          <a:p>
            <a:fld id="{DBA1B0FB-D917-4C8C-928F-313BD683BF39}" type="slidenum">
              <a:rPr lang="en-US" smtClean="0"/>
              <a:t>19</a:t>
            </a:fld>
            <a:endParaRPr lang="en-US"/>
          </a:p>
        </p:txBody>
      </p:sp>
    </p:spTree>
    <p:extLst>
      <p:ext uri="{BB962C8B-B14F-4D97-AF65-F5344CB8AC3E}">
        <p14:creationId xmlns:p14="http://schemas.microsoft.com/office/powerpoint/2010/main" val="3394837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550862" y="549275"/>
            <a:ext cx="11091600" cy="1332000"/>
          </a:xfrm>
        </p:spPr>
        <p:txBody>
          <a:bodyPr/>
          <a:lstStyle/>
          <a:p>
            <a:r>
              <a:rPr lang="pl-PL" sz="4000" dirty="0"/>
              <a:t>Agenda</a:t>
            </a:r>
            <a:endParaRPr lang="en-US" sz="4000" dirty="0"/>
          </a:p>
        </p:txBody>
      </p:sp>
      <p:graphicFrame>
        <p:nvGraphicFramePr>
          <p:cNvPr id="4" name="Content Placeholder 3" descr="Timeline Smart Art Placeholder ">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261741230"/>
              </p:ext>
            </p:extLst>
          </p:nvPr>
        </p:nvGraphicFramePr>
        <p:xfrm>
          <a:off x="550863" y="2112963"/>
          <a:ext cx="11090275" cy="39798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Date Placeholder 1">
            <a:extLst>
              <a:ext uri="{FF2B5EF4-FFF2-40B4-BE49-F238E27FC236}">
                <a16:creationId xmlns:a16="http://schemas.microsoft.com/office/drawing/2014/main" id="{81FCAF0A-629F-4EC6-B3E6-563ED999F360}"/>
              </a:ext>
            </a:extLst>
          </p:cNvPr>
          <p:cNvSpPr>
            <a:spLocks noGrp="1"/>
          </p:cNvSpPr>
          <p:nvPr>
            <p:ph type="dt" sz="half" idx="10"/>
          </p:nvPr>
        </p:nvSpPr>
        <p:spPr>
          <a:xfrm>
            <a:off x="550863" y="6507212"/>
            <a:ext cx="2628900" cy="153888"/>
          </a:xfrm>
        </p:spPr>
        <p:txBody>
          <a:bodyPr/>
          <a:lstStyle/>
          <a:p>
            <a:r>
              <a:rPr lang="en-US" dirty="0"/>
              <a:t>1-3.12.2023</a:t>
            </a:r>
          </a:p>
        </p:txBody>
      </p:sp>
      <p:sp>
        <p:nvSpPr>
          <p:cNvPr id="7" name="Footer Placeholder 6">
            <a:extLst>
              <a:ext uri="{FF2B5EF4-FFF2-40B4-BE49-F238E27FC236}">
                <a16:creationId xmlns:a16="http://schemas.microsoft.com/office/drawing/2014/main" id="{920A7C57-D6C5-4BA0-AB3C-41D4E3436B0E}"/>
              </a:ext>
            </a:extLst>
          </p:cNvPr>
          <p:cNvSpPr>
            <a:spLocks noGrp="1"/>
          </p:cNvSpPr>
          <p:nvPr>
            <p:ph type="ftr" sz="quarter" idx="11"/>
          </p:nvPr>
        </p:nvSpPr>
        <p:spPr>
          <a:xfrm>
            <a:off x="3359150" y="6507212"/>
            <a:ext cx="6379210" cy="153888"/>
          </a:xfrm>
        </p:spPr>
        <p:txBody>
          <a:bodyPr/>
          <a:lstStyle/>
          <a:p>
            <a:r>
              <a:rPr lang="pl-PL" dirty="0"/>
              <a:t>X Ogólnopolska Matematyczna Konferencja Studentów "</a:t>
            </a:r>
            <a:r>
              <a:rPr lang="pl-PL" dirty="0" err="1"/>
              <a:t>OMatKo</a:t>
            </a:r>
            <a:r>
              <a:rPr lang="pl-PL" dirty="0"/>
              <a:t>!!!"</a:t>
            </a:r>
            <a:endParaRPr lang="en-US" dirty="0"/>
          </a:p>
        </p:txBody>
      </p:sp>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spTree>
    <p:extLst>
      <p:ext uri="{BB962C8B-B14F-4D97-AF65-F5344CB8AC3E}">
        <p14:creationId xmlns:p14="http://schemas.microsoft.com/office/powerpoint/2010/main" val="26246300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ED2A30C0-1BC4-4764-9C0F-5D811CAB8312}"/>
                  </a:ext>
                </a:extLst>
              </p:cNvPr>
              <p:cNvSpPr>
                <a:spLocks noGrp="1"/>
              </p:cNvSpPr>
              <p:nvPr>
                <p:ph type="ctrTitle"/>
              </p:nvPr>
            </p:nvSpPr>
            <p:spPr>
              <a:xfrm>
                <a:off x="548641" y="548640"/>
                <a:ext cx="10797384" cy="627017"/>
              </a:xfrm>
            </p:spPr>
            <p:txBody>
              <a:bodyPr/>
              <a:lstStyle/>
              <a:p>
                <a:pPr lvl="0"/>
                <a:r>
                  <a:rPr lang="pl-PL" sz="2400" dirty="0"/>
                  <a:t>Rozwiązanie FPE dla </a:t>
                </a:r>
                <a14:m>
                  <m:oMath xmlns:m="http://schemas.openxmlformats.org/officeDocument/2006/math">
                    <m:r>
                      <a:rPr lang="pl-PL" sz="2400" b="0" i="1" smtClean="0">
                        <a:latin typeface="Cambria Math" panose="02040503050406030204" pitchFamily="18" charset="0"/>
                      </a:rPr>
                      <m:t>𝑓</m:t>
                    </m:r>
                    <m:d>
                      <m:dPr>
                        <m:ctrlPr>
                          <a:rPr lang="pl-PL" sz="2400" b="0" i="1" smtClean="0">
                            <a:latin typeface="Cambria Math" panose="02040503050406030204" pitchFamily="18" charset="0"/>
                          </a:rPr>
                        </m:ctrlPr>
                      </m:dPr>
                      <m:e>
                        <m:r>
                          <a:rPr lang="pl-PL" sz="2400" b="0" i="1" smtClean="0">
                            <a:latin typeface="Cambria Math" panose="02040503050406030204" pitchFamily="18" charset="0"/>
                          </a:rPr>
                          <m:t>𝑥</m:t>
                        </m:r>
                        <m:r>
                          <a:rPr lang="pl-PL" sz="2400" b="0" i="1" smtClean="0">
                            <a:latin typeface="Cambria Math" panose="02040503050406030204" pitchFamily="18" charset="0"/>
                          </a:rPr>
                          <m:t>,0</m:t>
                        </m:r>
                      </m:e>
                    </m:d>
                    <m:r>
                      <a:rPr lang="pl-PL" sz="2400" b="0" i="1" smtClean="0">
                        <a:latin typeface="Cambria Math" panose="02040503050406030204" pitchFamily="18" charset="0"/>
                      </a:rPr>
                      <m:t>=</m:t>
                    </m:r>
                    <m:r>
                      <m:rPr>
                        <m:sty m:val="p"/>
                      </m:rPr>
                      <a:rPr lang="pl-PL" sz="2400" b="0" i="0" smtClean="0">
                        <a:latin typeface="Cambria Math" panose="02040503050406030204" pitchFamily="18" charset="0"/>
                      </a:rPr>
                      <m:t>exp</m:t>
                    </m:r>
                    <m:d>
                      <m:dPr>
                        <m:ctrlPr>
                          <a:rPr lang="pl-PL" sz="2400" b="0" i="1" smtClean="0">
                            <a:latin typeface="Cambria Math" panose="02040503050406030204" pitchFamily="18" charset="0"/>
                          </a:rPr>
                        </m:ctrlPr>
                      </m:dPr>
                      <m:e>
                        <m:r>
                          <a:rPr lang="pl-PL" sz="2400" b="0" i="0" smtClean="0">
                            <a:latin typeface="Cambria Math" panose="02040503050406030204" pitchFamily="18" charset="0"/>
                          </a:rPr>
                          <m:t>−</m:t>
                        </m:r>
                        <m:f>
                          <m:fPr>
                            <m:ctrlPr>
                              <a:rPr lang="pl-PL" sz="2400" b="0" i="1" smtClean="0">
                                <a:latin typeface="Cambria Math" panose="02040503050406030204" pitchFamily="18" charset="0"/>
                              </a:rPr>
                            </m:ctrlPr>
                          </m:fPr>
                          <m:num>
                            <m:sSup>
                              <m:sSupPr>
                                <m:ctrlPr>
                                  <a:rPr lang="pl-PL" sz="2400" b="0" i="1" smtClean="0">
                                    <a:latin typeface="Cambria Math" panose="02040503050406030204" pitchFamily="18" charset="0"/>
                                  </a:rPr>
                                </m:ctrlPr>
                              </m:sSupPr>
                              <m:e>
                                <m:r>
                                  <a:rPr lang="pl-PL" sz="2400" b="0" i="1" smtClean="0">
                                    <a:latin typeface="Cambria Math" panose="02040503050406030204" pitchFamily="18" charset="0"/>
                                  </a:rPr>
                                  <m:t>𝑥</m:t>
                                </m:r>
                              </m:e>
                              <m:sup>
                                <m:r>
                                  <a:rPr lang="pl-PL" sz="2400" b="0" i="1" smtClean="0">
                                    <a:latin typeface="Cambria Math" panose="02040503050406030204" pitchFamily="18" charset="0"/>
                                  </a:rPr>
                                  <m:t>2</m:t>
                                </m:r>
                              </m:sup>
                            </m:sSup>
                          </m:num>
                          <m:den>
                            <m:r>
                              <a:rPr lang="pl-PL" sz="2400" b="0" i="1" smtClean="0">
                                <a:latin typeface="Cambria Math" panose="02040503050406030204" pitchFamily="18" charset="0"/>
                              </a:rPr>
                              <m:t>2</m:t>
                            </m:r>
                          </m:den>
                        </m:f>
                      </m:e>
                    </m:d>
                    <m:d>
                      <m:dPr>
                        <m:ctrlPr>
                          <a:rPr lang="pl-PL" sz="2400" b="0" i="1" smtClean="0">
                            <a:latin typeface="Cambria Math" panose="02040503050406030204" pitchFamily="18" charset="0"/>
                          </a:rPr>
                        </m:ctrlPr>
                      </m:dPr>
                      <m:e>
                        <m:r>
                          <a:rPr lang="pl-PL" sz="2400" b="0" i="1" smtClean="0">
                            <a:latin typeface="Cambria Math" panose="02040503050406030204" pitchFamily="18" charset="0"/>
                          </a:rPr>
                          <m:t>1+</m:t>
                        </m:r>
                        <m:func>
                          <m:funcPr>
                            <m:ctrlPr>
                              <a:rPr lang="pl-PL" sz="2400" b="0" i="1" smtClean="0">
                                <a:latin typeface="Cambria Math" panose="02040503050406030204" pitchFamily="18" charset="0"/>
                              </a:rPr>
                            </m:ctrlPr>
                          </m:funcPr>
                          <m:fName>
                            <m:r>
                              <m:rPr>
                                <m:sty m:val="p"/>
                              </m:rPr>
                              <a:rPr lang="pl-PL" sz="2400" b="0" i="0" smtClean="0">
                                <a:latin typeface="Cambria Math" panose="02040503050406030204" pitchFamily="18" charset="0"/>
                              </a:rPr>
                              <m:t>cos</m:t>
                            </m:r>
                          </m:fName>
                          <m:e>
                            <m:d>
                              <m:dPr>
                                <m:ctrlPr>
                                  <a:rPr lang="pl-PL" sz="2400" b="0" i="1" smtClean="0">
                                    <a:latin typeface="Cambria Math" panose="02040503050406030204" pitchFamily="18" charset="0"/>
                                  </a:rPr>
                                </m:ctrlPr>
                              </m:dPr>
                              <m:e>
                                <m:f>
                                  <m:fPr>
                                    <m:ctrlPr>
                                      <a:rPr lang="pl-PL" sz="2400" b="0" i="1" smtClean="0">
                                        <a:latin typeface="Cambria Math" panose="02040503050406030204" pitchFamily="18" charset="0"/>
                                      </a:rPr>
                                    </m:ctrlPr>
                                  </m:fPr>
                                  <m:num>
                                    <m:r>
                                      <a:rPr lang="pl-PL" sz="2400" b="0" i="1" smtClean="0">
                                        <a:latin typeface="Cambria Math" panose="02040503050406030204" pitchFamily="18" charset="0"/>
                                        <a:ea typeface="Cambria Math" panose="02040503050406030204" pitchFamily="18" charset="0"/>
                                      </a:rPr>
                                      <m:t>𝜋</m:t>
                                    </m:r>
                                    <m:r>
                                      <a:rPr lang="pl-PL" sz="2400" b="0" i="1" smtClean="0">
                                        <a:latin typeface="Cambria Math" panose="02040503050406030204" pitchFamily="18" charset="0"/>
                                        <a:ea typeface="Cambria Math" panose="02040503050406030204" pitchFamily="18" charset="0"/>
                                      </a:rPr>
                                      <m:t>𝑥</m:t>
                                    </m:r>
                                  </m:num>
                                  <m:den>
                                    <m:r>
                                      <a:rPr lang="pl-PL" sz="2400" b="0" i="1" smtClean="0">
                                        <a:latin typeface="Cambria Math" panose="02040503050406030204" pitchFamily="18" charset="0"/>
                                      </a:rPr>
                                      <m:t>2</m:t>
                                    </m:r>
                                  </m:den>
                                </m:f>
                              </m:e>
                            </m:d>
                            <m:r>
                              <m:rPr>
                                <m:sty m:val="p"/>
                              </m:rPr>
                              <a:rPr lang="pl-PL" sz="2400" b="0" i="0" smtClean="0">
                                <a:latin typeface="Cambria Math" panose="02040503050406030204" pitchFamily="18" charset="0"/>
                              </a:rPr>
                              <m:t>exp</m:t>
                            </m:r>
                          </m:e>
                        </m:func>
                        <m:d>
                          <m:dPr>
                            <m:ctrlPr>
                              <a:rPr lang="pl-PL" sz="2400" b="0" i="1" smtClean="0">
                                <a:latin typeface="Cambria Math" panose="02040503050406030204" pitchFamily="18" charset="0"/>
                              </a:rPr>
                            </m:ctrlPr>
                          </m:dPr>
                          <m:e>
                            <m:f>
                              <m:fPr>
                                <m:ctrlPr>
                                  <a:rPr lang="pl-PL" sz="2400" b="0" i="1" smtClean="0">
                                    <a:latin typeface="Cambria Math" panose="02040503050406030204" pitchFamily="18" charset="0"/>
                                  </a:rPr>
                                </m:ctrlPr>
                              </m:fPr>
                              <m:num>
                                <m:sSup>
                                  <m:sSupPr>
                                    <m:ctrlPr>
                                      <a:rPr lang="pl-PL" sz="2400" b="0" i="1" smtClean="0">
                                        <a:latin typeface="Cambria Math" panose="02040503050406030204" pitchFamily="18" charset="0"/>
                                        <a:ea typeface="Cambria Math" panose="02040503050406030204" pitchFamily="18" charset="0"/>
                                      </a:rPr>
                                    </m:ctrlPr>
                                  </m:sSupPr>
                                  <m:e>
                                    <m:r>
                                      <a:rPr lang="pl-PL" sz="2400" b="0" i="1" smtClean="0">
                                        <a:latin typeface="Cambria Math" panose="02040503050406030204" pitchFamily="18" charset="0"/>
                                        <a:ea typeface="Cambria Math" panose="02040503050406030204" pitchFamily="18" charset="0"/>
                                      </a:rPr>
                                      <m:t>𝜋</m:t>
                                    </m:r>
                                  </m:e>
                                  <m:sup>
                                    <m:r>
                                      <a:rPr lang="pl-PL" sz="2400" b="0" i="1" smtClean="0">
                                        <a:latin typeface="Cambria Math" panose="02040503050406030204" pitchFamily="18" charset="0"/>
                                        <a:ea typeface="Cambria Math" panose="02040503050406030204" pitchFamily="18" charset="0"/>
                                      </a:rPr>
                                      <m:t>2</m:t>
                                    </m:r>
                                  </m:sup>
                                </m:sSup>
                              </m:num>
                              <m:den>
                                <m:r>
                                  <a:rPr lang="pl-PL" sz="2400" b="0" i="1" smtClean="0">
                                    <a:latin typeface="Cambria Math" panose="02040503050406030204" pitchFamily="18" charset="0"/>
                                  </a:rPr>
                                  <m:t>8</m:t>
                                </m:r>
                              </m:den>
                            </m:f>
                          </m:e>
                        </m:d>
                      </m:e>
                    </m:d>
                  </m:oMath>
                </a14:m>
                <a:endParaRPr lang="en-US" sz="2400" dirty="0">
                  <a:latin typeface="+mn-lt"/>
                </a:endParaRPr>
              </a:p>
            </p:txBody>
          </p:sp>
        </mc:Choice>
        <mc:Fallback xmlns="">
          <p:sp>
            <p:nvSpPr>
              <p:cNvPr id="6" name="Title 5">
                <a:extLst>
                  <a:ext uri="{FF2B5EF4-FFF2-40B4-BE49-F238E27FC236}">
                    <a16:creationId xmlns:a16="http://schemas.microsoft.com/office/drawing/2014/main" id="{ED2A30C0-1BC4-4764-9C0F-5D811CAB8312}"/>
                  </a:ext>
                </a:extLst>
              </p:cNvPr>
              <p:cNvSpPr>
                <a:spLocks noGrp="1" noRot="1" noChangeAspect="1" noMove="1" noResize="1" noEditPoints="1" noAdjustHandles="1" noChangeArrowheads="1" noChangeShapeType="1" noTextEdit="1"/>
              </p:cNvSpPr>
              <p:nvPr>
                <p:ph type="ctrTitle"/>
              </p:nvPr>
            </p:nvSpPr>
            <p:spPr>
              <a:xfrm>
                <a:off x="548641" y="548640"/>
                <a:ext cx="10797384" cy="627017"/>
              </a:xfrm>
              <a:blipFill>
                <a:blip r:embed="rId3"/>
                <a:stretch>
                  <a:fillRect l="-1694" t="-3883" b="-21359"/>
                </a:stretch>
              </a:blipFill>
            </p:spPr>
            <p:txBody>
              <a:bodyPr/>
              <a:lstStyle/>
              <a:p>
                <a:r>
                  <a:rPr lang="en-US">
                    <a:noFill/>
                  </a:rPr>
                  <a:t> </a:t>
                </a:r>
              </a:p>
            </p:txBody>
          </p:sp>
        </mc:Fallback>
      </mc:AlternateContent>
      <p:sp>
        <p:nvSpPr>
          <p:cNvPr id="7" name="Date Placeholder 6">
            <a:extLst>
              <a:ext uri="{FF2B5EF4-FFF2-40B4-BE49-F238E27FC236}">
                <a16:creationId xmlns:a16="http://schemas.microsoft.com/office/drawing/2014/main" id="{45F69D6A-822D-4DB9-A2CC-D9106F1F2B68}"/>
              </a:ext>
            </a:extLst>
          </p:cNvPr>
          <p:cNvSpPr>
            <a:spLocks noGrp="1"/>
          </p:cNvSpPr>
          <p:nvPr>
            <p:ph type="dt" sz="half" idx="10"/>
          </p:nvPr>
        </p:nvSpPr>
        <p:spPr>
          <a:xfrm>
            <a:off x="550863" y="6507212"/>
            <a:ext cx="2628900" cy="153888"/>
          </a:xfrm>
        </p:spPr>
        <p:txBody>
          <a:bodyPr/>
          <a:lstStyle/>
          <a:p>
            <a:r>
              <a:rPr lang="en-US"/>
              <a:t>1-3.12.2023</a:t>
            </a:r>
            <a:endParaRPr lang="en-US" dirty="0"/>
          </a:p>
        </p:txBody>
      </p:sp>
      <p:sp>
        <p:nvSpPr>
          <p:cNvPr id="8" name="Footer Placeholder 7">
            <a:extLst>
              <a:ext uri="{FF2B5EF4-FFF2-40B4-BE49-F238E27FC236}">
                <a16:creationId xmlns:a16="http://schemas.microsoft.com/office/drawing/2014/main" id="{6375D7F3-165A-439B-8D1D-6553B68C2886}"/>
              </a:ext>
            </a:extLst>
          </p:cNvPr>
          <p:cNvSpPr>
            <a:spLocks noGrp="1"/>
          </p:cNvSpPr>
          <p:nvPr>
            <p:ph type="ftr" sz="quarter" idx="11"/>
          </p:nvPr>
        </p:nvSpPr>
        <p:spPr>
          <a:xfrm>
            <a:off x="3359150" y="6507212"/>
            <a:ext cx="6379210" cy="153888"/>
          </a:xfrm>
        </p:spPr>
        <p:txBody>
          <a:bodyPr/>
          <a:lstStyle/>
          <a:p>
            <a:r>
              <a:rPr lang="pl-PL"/>
              <a:t>X Ogólnopolska Matematyczna Konferencja Studentów "OMatKo!!!"</a:t>
            </a:r>
            <a:endParaRPr lang="en-US"/>
          </a:p>
        </p:txBody>
      </p:sp>
      <p:sp>
        <p:nvSpPr>
          <p:cNvPr id="9" name="Slide Number Placeholder 8">
            <a:extLst>
              <a:ext uri="{FF2B5EF4-FFF2-40B4-BE49-F238E27FC236}">
                <a16:creationId xmlns:a16="http://schemas.microsoft.com/office/drawing/2014/main" id="{7AF9A883-CC44-4401-AE67-8FCEACB7DDD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20</a:t>
            </a:fld>
            <a:endParaRPr lang="en-US"/>
          </a:p>
        </p:txBody>
      </p:sp>
      <p:pic>
        <p:nvPicPr>
          <p:cNvPr id="11" name="Obraz 10" descr="Obraz zawierający tekst, zrzut ekranu, diagram, Wykres&#10;&#10;Opis wygenerowany automatycznie">
            <a:extLst>
              <a:ext uri="{FF2B5EF4-FFF2-40B4-BE49-F238E27FC236}">
                <a16:creationId xmlns:a16="http://schemas.microsoft.com/office/drawing/2014/main" id="{DF085CB4-E302-0BF9-F02B-16575214EE2A}"/>
              </a:ext>
            </a:extLst>
          </p:cNvPr>
          <p:cNvPicPr>
            <a:picLocks noChangeAspect="1"/>
          </p:cNvPicPr>
          <p:nvPr/>
        </p:nvPicPr>
        <p:blipFill>
          <a:blip r:embed="rId4"/>
          <a:stretch>
            <a:fillRect/>
          </a:stretch>
        </p:blipFill>
        <p:spPr>
          <a:xfrm>
            <a:off x="2299841" y="1350347"/>
            <a:ext cx="7438519" cy="4959013"/>
          </a:xfrm>
          <a:prstGeom prst="rect">
            <a:avLst/>
          </a:prstGeom>
        </p:spPr>
      </p:pic>
    </p:spTree>
    <p:extLst>
      <p:ext uri="{BB962C8B-B14F-4D97-AF65-F5344CB8AC3E}">
        <p14:creationId xmlns:p14="http://schemas.microsoft.com/office/powerpoint/2010/main" val="1378524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descr="Obraz zawierający tekst, zrzut ekranu, diagram, Wykres&#10;&#10;Opis wygenerowany automatycznie">
            <a:extLst>
              <a:ext uri="{FF2B5EF4-FFF2-40B4-BE49-F238E27FC236}">
                <a16:creationId xmlns:a16="http://schemas.microsoft.com/office/drawing/2014/main" id="{08FAE704-847C-2415-D110-672EE5ACB735}"/>
              </a:ext>
            </a:extLst>
          </p:cNvPr>
          <p:cNvPicPr>
            <a:picLocks noChangeAspect="1"/>
          </p:cNvPicPr>
          <p:nvPr/>
        </p:nvPicPr>
        <p:blipFill>
          <a:blip r:embed="rId3"/>
          <a:stretch>
            <a:fillRect/>
          </a:stretch>
        </p:blipFill>
        <p:spPr>
          <a:xfrm>
            <a:off x="2299840" y="1295421"/>
            <a:ext cx="7592319" cy="5061546"/>
          </a:xfrm>
          <a:prstGeom prst="rect">
            <a:avLst/>
          </a:prstGeom>
        </p:spPr>
      </p:pic>
      <p:sp>
        <p:nvSpPr>
          <p:cNvPr id="7" name="Date Placeholder 6">
            <a:extLst>
              <a:ext uri="{FF2B5EF4-FFF2-40B4-BE49-F238E27FC236}">
                <a16:creationId xmlns:a16="http://schemas.microsoft.com/office/drawing/2014/main" id="{45F69D6A-822D-4DB9-A2CC-D9106F1F2B68}"/>
              </a:ext>
            </a:extLst>
          </p:cNvPr>
          <p:cNvSpPr>
            <a:spLocks noGrp="1"/>
          </p:cNvSpPr>
          <p:nvPr>
            <p:ph type="dt" sz="half" idx="10"/>
          </p:nvPr>
        </p:nvSpPr>
        <p:spPr>
          <a:xfrm>
            <a:off x="550863" y="6507212"/>
            <a:ext cx="2628900" cy="153888"/>
          </a:xfrm>
        </p:spPr>
        <p:txBody>
          <a:bodyPr/>
          <a:lstStyle/>
          <a:p>
            <a:r>
              <a:rPr lang="en-US"/>
              <a:t>1-3.12.2023</a:t>
            </a:r>
            <a:endParaRPr lang="en-US" dirty="0"/>
          </a:p>
        </p:txBody>
      </p:sp>
      <p:sp>
        <p:nvSpPr>
          <p:cNvPr id="8" name="Footer Placeholder 7">
            <a:extLst>
              <a:ext uri="{FF2B5EF4-FFF2-40B4-BE49-F238E27FC236}">
                <a16:creationId xmlns:a16="http://schemas.microsoft.com/office/drawing/2014/main" id="{6375D7F3-165A-439B-8D1D-6553B68C2886}"/>
              </a:ext>
            </a:extLst>
          </p:cNvPr>
          <p:cNvSpPr>
            <a:spLocks noGrp="1"/>
          </p:cNvSpPr>
          <p:nvPr>
            <p:ph type="ftr" sz="quarter" idx="11"/>
          </p:nvPr>
        </p:nvSpPr>
        <p:spPr>
          <a:xfrm>
            <a:off x="3359150" y="6507212"/>
            <a:ext cx="6379210" cy="153888"/>
          </a:xfrm>
        </p:spPr>
        <p:txBody>
          <a:bodyPr/>
          <a:lstStyle/>
          <a:p>
            <a:r>
              <a:rPr lang="pl-PL"/>
              <a:t>X Ogólnopolska Matematyczna Konferencja Studentów "OMatKo!!!"</a:t>
            </a:r>
            <a:endParaRPr lang="en-US"/>
          </a:p>
        </p:txBody>
      </p:sp>
      <p:sp>
        <p:nvSpPr>
          <p:cNvPr id="9" name="Slide Number Placeholder 8">
            <a:extLst>
              <a:ext uri="{FF2B5EF4-FFF2-40B4-BE49-F238E27FC236}">
                <a16:creationId xmlns:a16="http://schemas.microsoft.com/office/drawing/2014/main" id="{7AF9A883-CC44-4401-AE67-8FCEACB7DDD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21</a:t>
            </a:fld>
            <a:endParaRPr lang="en-US"/>
          </a:p>
        </p:txBody>
      </p:sp>
      <mc:AlternateContent xmlns:mc="http://schemas.openxmlformats.org/markup-compatibility/2006" xmlns:a14="http://schemas.microsoft.com/office/drawing/2010/main">
        <mc:Choice Requires="a14">
          <p:sp>
            <p:nvSpPr>
              <p:cNvPr id="10" name="Tytuł 9">
                <a:extLst>
                  <a:ext uri="{FF2B5EF4-FFF2-40B4-BE49-F238E27FC236}">
                    <a16:creationId xmlns:a16="http://schemas.microsoft.com/office/drawing/2014/main" id="{AE494117-0EC3-83B9-BD9F-EE2FC9A74A67}"/>
                  </a:ext>
                </a:extLst>
              </p:cNvPr>
              <p:cNvSpPr>
                <a:spLocks noGrp="1"/>
              </p:cNvSpPr>
              <p:nvPr>
                <p:ph type="ctrTitle"/>
              </p:nvPr>
            </p:nvSpPr>
            <p:spPr>
              <a:xfrm>
                <a:off x="550863" y="759097"/>
                <a:ext cx="8281987" cy="386080"/>
              </a:xfrm>
            </p:spPr>
            <p:txBody>
              <a:bodyPr/>
              <a:lstStyle/>
              <a:p>
                <a:r>
                  <a:rPr lang="pl-PL" sz="2400" dirty="0"/>
                  <a:t>Rozwiązanie FPE dla </a:t>
                </a:r>
                <a14:m>
                  <m:oMath xmlns:m="http://schemas.openxmlformats.org/officeDocument/2006/math">
                    <m:r>
                      <a:rPr lang="pl-PL" sz="2400" i="1">
                        <a:latin typeface="Cambria Math" panose="02040503050406030204" pitchFamily="18" charset="0"/>
                      </a:rPr>
                      <m:t>𝑓</m:t>
                    </m:r>
                    <m:d>
                      <m:dPr>
                        <m:ctrlPr>
                          <a:rPr lang="pl-PL" sz="2400" i="1">
                            <a:latin typeface="Cambria Math" panose="02040503050406030204" pitchFamily="18" charset="0"/>
                          </a:rPr>
                        </m:ctrlPr>
                      </m:dPr>
                      <m:e>
                        <m:r>
                          <a:rPr lang="pl-PL" sz="2400" i="1">
                            <a:latin typeface="Cambria Math" panose="02040503050406030204" pitchFamily="18" charset="0"/>
                          </a:rPr>
                          <m:t>𝑥</m:t>
                        </m:r>
                        <m:r>
                          <a:rPr lang="pl-PL" sz="2400" i="1">
                            <a:latin typeface="Cambria Math" panose="02040503050406030204" pitchFamily="18" charset="0"/>
                          </a:rPr>
                          <m:t>,0</m:t>
                        </m:r>
                      </m:e>
                    </m:d>
                    <m:r>
                      <a:rPr lang="pl-PL" sz="2400" i="1">
                        <a:latin typeface="Cambria Math" panose="02040503050406030204" pitchFamily="18" charset="0"/>
                      </a:rPr>
                      <m:t>=</m:t>
                    </m:r>
                    <m:r>
                      <a:rPr lang="pl-PL" sz="2400" i="1">
                        <a:latin typeface="Cambria Math" panose="02040503050406030204" pitchFamily="18" charset="0"/>
                        <a:ea typeface="Cambria Math" panose="02040503050406030204" pitchFamily="18" charset="0"/>
                      </a:rPr>
                      <m:t>𝛿</m:t>
                    </m:r>
                    <m:d>
                      <m:dPr>
                        <m:ctrlPr>
                          <a:rPr lang="pl-PL" sz="2400" i="1">
                            <a:latin typeface="Cambria Math" panose="02040503050406030204" pitchFamily="18" charset="0"/>
                            <a:ea typeface="Cambria Math" panose="02040503050406030204" pitchFamily="18" charset="0"/>
                          </a:rPr>
                        </m:ctrlPr>
                      </m:dPr>
                      <m:e>
                        <m:r>
                          <a:rPr lang="pl-PL" sz="2400" i="1">
                            <a:latin typeface="Cambria Math" panose="02040503050406030204" pitchFamily="18" charset="0"/>
                            <a:ea typeface="Cambria Math" panose="02040503050406030204" pitchFamily="18" charset="0"/>
                          </a:rPr>
                          <m:t>𝑥</m:t>
                        </m:r>
                      </m:e>
                    </m:d>
                  </m:oMath>
                </a14:m>
                <a:endParaRPr lang="en-US" sz="2400" dirty="0"/>
              </a:p>
            </p:txBody>
          </p:sp>
        </mc:Choice>
        <mc:Fallback xmlns="">
          <p:sp>
            <p:nvSpPr>
              <p:cNvPr id="10" name="Tytuł 9">
                <a:extLst>
                  <a:ext uri="{FF2B5EF4-FFF2-40B4-BE49-F238E27FC236}">
                    <a16:creationId xmlns:a16="http://schemas.microsoft.com/office/drawing/2014/main" id="{AE494117-0EC3-83B9-BD9F-EE2FC9A74A67}"/>
                  </a:ext>
                </a:extLst>
              </p:cNvPr>
              <p:cNvSpPr>
                <a:spLocks noGrp="1" noRot="1" noChangeAspect="1" noMove="1" noResize="1" noEditPoints="1" noAdjustHandles="1" noChangeArrowheads="1" noChangeShapeType="1" noTextEdit="1"/>
              </p:cNvSpPr>
              <p:nvPr>
                <p:ph type="ctrTitle"/>
              </p:nvPr>
            </p:nvSpPr>
            <p:spPr>
              <a:xfrm>
                <a:off x="550863" y="759097"/>
                <a:ext cx="8281987" cy="386080"/>
              </a:xfrm>
              <a:blipFill>
                <a:blip r:embed="rId4"/>
                <a:stretch>
                  <a:fillRect l="-2208" t="-34921" b="-33333"/>
                </a:stretch>
              </a:blipFill>
            </p:spPr>
            <p:txBody>
              <a:bodyPr/>
              <a:lstStyle/>
              <a:p>
                <a:r>
                  <a:rPr lang="en-US">
                    <a:noFill/>
                  </a:rPr>
                  <a:t> </a:t>
                </a:r>
              </a:p>
            </p:txBody>
          </p:sp>
        </mc:Fallback>
      </mc:AlternateContent>
    </p:spTree>
    <p:extLst>
      <p:ext uri="{BB962C8B-B14F-4D97-AF65-F5344CB8AC3E}">
        <p14:creationId xmlns:p14="http://schemas.microsoft.com/office/powerpoint/2010/main" val="2979876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AC1F2E3-C2DB-F153-1B8E-E3B147F2A2DA}"/>
              </a:ext>
            </a:extLst>
          </p:cNvPr>
          <p:cNvSpPr>
            <a:spLocks noGrp="1"/>
          </p:cNvSpPr>
          <p:nvPr>
            <p:ph type="title"/>
          </p:nvPr>
        </p:nvSpPr>
        <p:spPr>
          <a:xfrm>
            <a:off x="550863" y="549275"/>
            <a:ext cx="6276657" cy="1270194"/>
          </a:xfrm>
        </p:spPr>
        <p:txBody>
          <a:bodyPr/>
          <a:lstStyle/>
          <a:p>
            <a:r>
              <a:rPr lang="pl-PL" sz="4000" dirty="0"/>
              <a:t>Rozszerzenie dla ułamkowego równania Fokkera-Plancka</a:t>
            </a:r>
            <a:endParaRPr lang="en-US" dirty="0"/>
          </a:p>
        </p:txBody>
      </p:sp>
      <mc:AlternateContent xmlns:mc="http://schemas.openxmlformats.org/markup-compatibility/2006" xmlns:a14="http://schemas.microsoft.com/office/drawing/2010/main">
        <mc:Choice Requires="a14">
          <p:sp>
            <p:nvSpPr>
              <p:cNvPr id="3" name="Symbol zastępczy zawartości 2">
                <a:extLst>
                  <a:ext uri="{FF2B5EF4-FFF2-40B4-BE49-F238E27FC236}">
                    <a16:creationId xmlns:a16="http://schemas.microsoft.com/office/drawing/2014/main" id="{9C588F4F-8D1A-D92F-9055-95F039B6903D}"/>
                  </a:ext>
                </a:extLst>
              </p:cNvPr>
              <p:cNvSpPr>
                <a:spLocks noGrp="1"/>
              </p:cNvSpPr>
              <p:nvPr>
                <p:ph sz="quarter" idx="15"/>
              </p:nvPr>
            </p:nvSpPr>
            <p:spPr>
              <a:xfrm>
                <a:off x="550863" y="2028622"/>
                <a:ext cx="5545137" cy="3967366"/>
              </a:xfrm>
            </p:spPr>
            <p:txBody>
              <a:bodyPr/>
              <a:lstStyle/>
              <a:p>
                <a:pPr marL="0" indent="0"/>
                <a:r>
                  <a:rPr lang="pl-PL" sz="1800" dirty="0">
                    <a:solidFill>
                      <a:srgbClr val="FFFFFF"/>
                    </a:solidFill>
                  </a:rPr>
                  <a:t>Rozważmy teraz ułamkowe równanie Fokkera-Plancka (FFPE). Stosując analogiczne rozumowanie,  otrzymamy zagadnienie</a:t>
                </a:r>
              </a:p>
              <a:p>
                <a:pPr marL="0" indent="0"/>
                <a14:m>
                  <m:oMathPara xmlns:m="http://schemas.openxmlformats.org/officeDocument/2006/math">
                    <m:oMathParaPr>
                      <m:jc m:val="centerGroup"/>
                    </m:oMathParaPr>
                    <m:oMath xmlns:m="http://schemas.openxmlformats.org/officeDocument/2006/math">
                      <m:d>
                        <m:dPr>
                          <m:begChr m:val="{"/>
                          <m:endChr m:val=""/>
                          <m:ctrlPr>
                            <a:rPr lang="pl-PL" sz="1800" i="1">
                              <a:solidFill>
                                <a:srgbClr val="FFFFFF"/>
                              </a:solidFill>
                              <a:latin typeface="Cambria Math" panose="02040503050406030204" pitchFamily="18" charset="0"/>
                            </a:rPr>
                          </m:ctrlPr>
                        </m:dPr>
                        <m:e>
                          <m:eqArr>
                            <m:eqArrPr>
                              <m:ctrlPr>
                                <a:rPr lang="pl-PL" sz="1800" i="1">
                                  <a:solidFill>
                                    <a:srgbClr val="FFFFFF"/>
                                  </a:solidFill>
                                  <a:latin typeface="Cambria Math" panose="02040503050406030204" pitchFamily="18" charset="0"/>
                                </a:rPr>
                              </m:ctrlPr>
                            </m:eqArrPr>
                            <m:e>
                              <m:sSubSup>
                                <m:sSubSupPr>
                                  <m:ctrlPr>
                                    <a:rPr lang="pl-PL" sz="1800" i="1">
                                      <a:solidFill>
                                        <a:srgbClr val="FFFFFF"/>
                                      </a:solidFill>
                                      <a:latin typeface="Cambria Math" panose="02040503050406030204" pitchFamily="18" charset="0"/>
                                    </a:rPr>
                                  </m:ctrlPr>
                                </m:sSubSupPr>
                                <m:e>
                                  <m:r>
                                    <a:rPr lang="pl-PL" sz="1800" i="1">
                                      <a:solidFill>
                                        <a:srgbClr val="FFFFFF"/>
                                      </a:solidFill>
                                      <a:latin typeface="Cambria Math" panose="02040503050406030204" pitchFamily="18" charset="0"/>
                                    </a:rPr>
                                    <m:t>𝐷</m:t>
                                  </m:r>
                                </m:e>
                                <m:sub>
                                  <m:r>
                                    <a:rPr lang="pl-PL" sz="1800" i="1">
                                      <a:solidFill>
                                        <a:srgbClr val="FFFFFF"/>
                                      </a:solidFill>
                                      <a:latin typeface="Cambria Math" panose="02040503050406030204" pitchFamily="18" charset="0"/>
                                    </a:rPr>
                                    <m:t>𝑡</m:t>
                                  </m:r>
                                </m:sub>
                                <m:sup>
                                  <m:r>
                                    <a:rPr lang="pl-PL" sz="1800" i="1">
                                      <a:solidFill>
                                        <a:srgbClr val="FFFFFF"/>
                                      </a:solidFill>
                                      <a:latin typeface="Cambria Math" panose="02040503050406030204" pitchFamily="18" charset="0"/>
                                      <a:ea typeface="Cambria Math" panose="02040503050406030204" pitchFamily="18" charset="0"/>
                                    </a:rPr>
                                    <m:t>𝜈</m:t>
                                  </m:r>
                                </m:sup>
                              </m:sSubSup>
                              <m:sSub>
                                <m:sSubPr>
                                  <m:ctrlPr>
                                    <a:rPr lang="pl-PL" sz="1800" i="1">
                                      <a:solidFill>
                                        <a:srgbClr val="FFFFFF"/>
                                      </a:solidFill>
                                      <a:latin typeface="Cambria Math" panose="02040503050406030204" pitchFamily="18" charset="0"/>
                                    </a:rPr>
                                  </m:ctrlPr>
                                </m:sSubPr>
                                <m:e>
                                  <m:acc>
                                    <m:accPr>
                                      <m:chr m:val="̂"/>
                                      <m:ctrlPr>
                                        <a:rPr lang="pl-PL" sz="1800" i="1">
                                          <a:solidFill>
                                            <a:srgbClr val="FFFFFF"/>
                                          </a:solidFill>
                                          <a:latin typeface="Cambria Math" panose="02040503050406030204" pitchFamily="18" charset="0"/>
                                        </a:rPr>
                                      </m:ctrlPr>
                                    </m:accPr>
                                    <m:e>
                                      <m:r>
                                        <a:rPr lang="pl-PL" sz="1800" i="1">
                                          <a:solidFill>
                                            <a:srgbClr val="FFFFFF"/>
                                          </a:solidFill>
                                          <a:latin typeface="Cambria Math" panose="02040503050406030204" pitchFamily="18" charset="0"/>
                                        </a:rPr>
                                        <m:t>𝑓</m:t>
                                      </m:r>
                                    </m:e>
                                  </m:acc>
                                </m:e>
                                <m:sub>
                                  <m:r>
                                    <m:rPr>
                                      <m:sty m:val="p"/>
                                    </m:rPr>
                                    <a:rPr lang="el-GR" sz="1800" i="1">
                                      <a:solidFill>
                                        <a:srgbClr val="FFFFFF"/>
                                      </a:solidFill>
                                      <a:latin typeface="Cambria Math" panose="02040503050406030204" pitchFamily="18" charset="0"/>
                                      <a:ea typeface="Cambria Math" panose="02040503050406030204" pitchFamily="18" charset="0"/>
                                    </a:rPr>
                                    <m:t>Δ</m:t>
                                  </m:r>
                                </m:sub>
                              </m:sSub>
                              <m:r>
                                <a:rPr lang="pl-PL" sz="1800" i="1">
                                  <a:solidFill>
                                    <a:srgbClr val="FFFFFF"/>
                                  </a:solidFill>
                                  <a:latin typeface="Cambria Math" panose="02040503050406030204" pitchFamily="18" charset="0"/>
                                  <a:ea typeface="Cambria Math" panose="02040503050406030204" pitchFamily="18" charset="0"/>
                                </a:rPr>
                                <m:t>=</m:t>
                              </m:r>
                              <m:sSub>
                                <m:sSubPr>
                                  <m:ctrlPr>
                                    <a:rPr lang="pl-PL" sz="1800" i="1">
                                      <a:solidFill>
                                        <a:srgbClr val="FFFFFF"/>
                                      </a:solidFill>
                                      <a:latin typeface="Cambria Math" panose="02040503050406030204" pitchFamily="18" charset="0"/>
                                      <a:ea typeface="Cambria Math" panose="02040503050406030204" pitchFamily="18" charset="0"/>
                                    </a:rPr>
                                  </m:ctrlPr>
                                </m:sSubPr>
                                <m:e>
                                  <m:r>
                                    <a:rPr lang="pl-PL" sz="1800" i="1">
                                      <a:solidFill>
                                        <a:srgbClr val="FFFFFF"/>
                                      </a:solidFill>
                                      <a:latin typeface="Cambria Math" panose="02040503050406030204" pitchFamily="18" charset="0"/>
                                      <a:ea typeface="Cambria Math" panose="02040503050406030204" pitchFamily="18" charset="0"/>
                                    </a:rPr>
                                    <m:t>𝑀</m:t>
                                  </m:r>
                                </m:e>
                                <m:sub>
                                  <m:r>
                                    <a:rPr lang="pl-PL" sz="1800" i="1">
                                      <a:solidFill>
                                        <a:srgbClr val="FFFFFF"/>
                                      </a:solidFill>
                                      <a:latin typeface="Cambria Math" panose="02040503050406030204" pitchFamily="18" charset="0"/>
                                      <a:ea typeface="Cambria Math" panose="02040503050406030204" pitchFamily="18" charset="0"/>
                                    </a:rPr>
                                    <m:t>𝑓</m:t>
                                  </m:r>
                                </m:sub>
                              </m:sSub>
                              <m:sSub>
                                <m:sSubPr>
                                  <m:ctrlPr>
                                    <a:rPr lang="pl-PL" sz="1800" i="1">
                                      <a:solidFill>
                                        <a:srgbClr val="FFFFFF"/>
                                      </a:solidFill>
                                      <a:latin typeface="Cambria Math" panose="02040503050406030204" pitchFamily="18" charset="0"/>
                                    </a:rPr>
                                  </m:ctrlPr>
                                </m:sSubPr>
                                <m:e>
                                  <m:acc>
                                    <m:accPr>
                                      <m:chr m:val="̂"/>
                                      <m:ctrlPr>
                                        <a:rPr lang="pl-PL" sz="1800" i="1">
                                          <a:solidFill>
                                            <a:srgbClr val="FFFFFF"/>
                                          </a:solidFill>
                                          <a:latin typeface="Cambria Math" panose="02040503050406030204" pitchFamily="18" charset="0"/>
                                        </a:rPr>
                                      </m:ctrlPr>
                                    </m:accPr>
                                    <m:e>
                                      <m:r>
                                        <a:rPr lang="pl-PL" sz="1800" i="1">
                                          <a:solidFill>
                                            <a:srgbClr val="FFFFFF"/>
                                          </a:solidFill>
                                          <a:latin typeface="Cambria Math" panose="02040503050406030204" pitchFamily="18" charset="0"/>
                                        </a:rPr>
                                        <m:t>𝑓</m:t>
                                      </m:r>
                                    </m:e>
                                  </m:acc>
                                </m:e>
                                <m:sub>
                                  <m:r>
                                    <m:rPr>
                                      <m:sty m:val="p"/>
                                    </m:rPr>
                                    <a:rPr lang="el-GR" sz="1800" i="1">
                                      <a:solidFill>
                                        <a:srgbClr val="FFFFFF"/>
                                      </a:solidFill>
                                      <a:latin typeface="Cambria Math" panose="02040503050406030204" pitchFamily="18" charset="0"/>
                                      <a:ea typeface="Cambria Math" panose="02040503050406030204" pitchFamily="18" charset="0"/>
                                    </a:rPr>
                                    <m:t>Δ</m:t>
                                  </m:r>
                                </m:sub>
                              </m:sSub>
                              <m:r>
                                <a:rPr lang="pl-PL" sz="1800" i="1">
                                  <a:solidFill>
                                    <a:srgbClr val="FFFFFF"/>
                                  </a:solidFill>
                                  <a:latin typeface="Cambria Math" panose="02040503050406030204" pitchFamily="18" charset="0"/>
                                  <a:ea typeface="Cambria Math" panose="02040503050406030204" pitchFamily="18" charset="0"/>
                                </a:rPr>
                                <m:t>,</m:t>
                              </m:r>
                            </m:e>
                            <m:e>
                              <m:sSub>
                                <m:sSubPr>
                                  <m:ctrlPr>
                                    <a:rPr lang="pl-PL" sz="1800" i="1">
                                      <a:solidFill>
                                        <a:srgbClr val="FFFFFF"/>
                                      </a:solidFill>
                                      <a:latin typeface="Cambria Math" panose="02040503050406030204" pitchFamily="18" charset="0"/>
                                    </a:rPr>
                                  </m:ctrlPr>
                                </m:sSubPr>
                                <m:e>
                                  <m:acc>
                                    <m:accPr>
                                      <m:chr m:val="̂"/>
                                      <m:ctrlPr>
                                        <a:rPr lang="pl-PL" sz="1800" i="1">
                                          <a:solidFill>
                                            <a:srgbClr val="FFFFFF"/>
                                          </a:solidFill>
                                          <a:latin typeface="Cambria Math" panose="02040503050406030204" pitchFamily="18" charset="0"/>
                                        </a:rPr>
                                      </m:ctrlPr>
                                    </m:accPr>
                                    <m:e>
                                      <m:r>
                                        <a:rPr lang="pl-PL" sz="1800" i="1">
                                          <a:solidFill>
                                            <a:srgbClr val="FFFFFF"/>
                                          </a:solidFill>
                                          <a:latin typeface="Cambria Math" panose="02040503050406030204" pitchFamily="18" charset="0"/>
                                        </a:rPr>
                                        <m:t>𝑓</m:t>
                                      </m:r>
                                    </m:e>
                                  </m:acc>
                                </m:e>
                                <m:sub>
                                  <m:r>
                                    <m:rPr>
                                      <m:sty m:val="p"/>
                                    </m:rPr>
                                    <a:rPr lang="el-GR" sz="1800" i="1">
                                      <a:solidFill>
                                        <a:srgbClr val="FFFFFF"/>
                                      </a:solidFill>
                                      <a:latin typeface="Cambria Math" panose="02040503050406030204" pitchFamily="18" charset="0"/>
                                      <a:ea typeface="Cambria Math" panose="02040503050406030204" pitchFamily="18" charset="0"/>
                                    </a:rPr>
                                    <m:t>Δ</m:t>
                                  </m:r>
                                </m:sub>
                              </m:sSub>
                              <m:d>
                                <m:dPr>
                                  <m:ctrlPr>
                                    <a:rPr lang="pl-PL" sz="1800" i="1">
                                      <a:solidFill>
                                        <a:srgbClr val="FFFFFF"/>
                                      </a:solidFill>
                                      <a:latin typeface="Cambria Math" panose="02040503050406030204" pitchFamily="18" charset="0"/>
                                      <a:ea typeface="Cambria Math" panose="02040503050406030204" pitchFamily="18" charset="0"/>
                                    </a:rPr>
                                  </m:ctrlPr>
                                </m:dPr>
                                <m:e>
                                  <m:r>
                                    <a:rPr lang="pl-PL" sz="1800" i="1">
                                      <a:solidFill>
                                        <a:srgbClr val="FFFFFF"/>
                                      </a:solidFill>
                                      <a:latin typeface="Cambria Math" panose="02040503050406030204" pitchFamily="18" charset="0"/>
                                      <a:ea typeface="Cambria Math" panose="02040503050406030204" pitchFamily="18" charset="0"/>
                                    </a:rPr>
                                    <m:t>0</m:t>
                                  </m:r>
                                </m:e>
                              </m:d>
                              <m:r>
                                <a:rPr lang="pl-PL" sz="1800" i="1">
                                  <a:solidFill>
                                    <a:srgbClr val="FFFFFF"/>
                                  </a:solidFill>
                                  <a:latin typeface="Cambria Math" panose="02040503050406030204" pitchFamily="18" charset="0"/>
                                  <a:ea typeface="Cambria Math" panose="02040503050406030204" pitchFamily="18" charset="0"/>
                                </a:rPr>
                                <m:t>=</m:t>
                              </m:r>
                              <m:sSubSup>
                                <m:sSubSupPr>
                                  <m:ctrlPr>
                                    <a:rPr lang="pl-PL" sz="1800" i="1">
                                      <a:solidFill>
                                        <a:srgbClr val="FFFFFF"/>
                                      </a:solidFill>
                                      <a:latin typeface="Cambria Math" panose="02040503050406030204" pitchFamily="18" charset="0"/>
                                      <a:ea typeface="Cambria Math" panose="02040503050406030204" pitchFamily="18" charset="0"/>
                                    </a:rPr>
                                  </m:ctrlPr>
                                </m:sSubSupPr>
                                <m:e>
                                  <m:acc>
                                    <m:accPr>
                                      <m:chr m:val="̂"/>
                                      <m:ctrlPr>
                                        <a:rPr lang="pl-PL" sz="1800" i="1">
                                          <a:solidFill>
                                            <a:srgbClr val="FFFFFF"/>
                                          </a:solidFill>
                                          <a:latin typeface="Cambria Math" panose="02040503050406030204" pitchFamily="18" charset="0"/>
                                        </a:rPr>
                                      </m:ctrlPr>
                                    </m:accPr>
                                    <m:e>
                                      <m:r>
                                        <a:rPr lang="pl-PL" sz="1800" i="1">
                                          <a:solidFill>
                                            <a:srgbClr val="FFFFFF"/>
                                          </a:solidFill>
                                          <a:latin typeface="Cambria Math" panose="02040503050406030204" pitchFamily="18" charset="0"/>
                                        </a:rPr>
                                        <m:t>𝑓</m:t>
                                      </m:r>
                                    </m:e>
                                  </m:acc>
                                </m:e>
                                <m:sub>
                                  <m:r>
                                    <a:rPr lang="pl-PL" sz="1800" i="1">
                                      <a:solidFill>
                                        <a:srgbClr val="FFFFFF"/>
                                      </a:solidFill>
                                      <a:latin typeface="Cambria Math" panose="02040503050406030204" pitchFamily="18" charset="0"/>
                                    </a:rPr>
                                    <m:t>𝑛</m:t>
                                  </m:r>
                                </m:sub>
                                <m:sup>
                                  <m:r>
                                    <a:rPr lang="pl-PL" sz="1800" i="1">
                                      <a:solidFill>
                                        <a:srgbClr val="FFFFFF"/>
                                      </a:solidFill>
                                      <a:latin typeface="Cambria Math" panose="02040503050406030204" pitchFamily="18" charset="0"/>
                                      <a:ea typeface="Cambria Math" panose="02040503050406030204" pitchFamily="18" charset="0"/>
                                    </a:rPr>
                                    <m:t>0</m:t>
                                  </m:r>
                                </m:sup>
                              </m:sSubSup>
                              <m:r>
                                <a:rPr lang="pl-PL" sz="1800" i="1">
                                  <a:solidFill>
                                    <a:srgbClr val="FFFFFF"/>
                                  </a:solidFill>
                                  <a:latin typeface="Cambria Math" panose="02040503050406030204" pitchFamily="18" charset="0"/>
                                  <a:ea typeface="Cambria Math" panose="02040503050406030204" pitchFamily="18" charset="0"/>
                                </a:rPr>
                                <m:t>,</m:t>
                              </m:r>
                            </m:e>
                          </m:eqArr>
                        </m:e>
                      </m:d>
                    </m:oMath>
                  </m:oMathPara>
                </a14:m>
                <a:endParaRPr lang="pl-PL" sz="1800" dirty="0">
                  <a:solidFill>
                    <a:srgbClr val="FFFFFF"/>
                  </a:solidFill>
                </a:endParaRPr>
              </a:p>
              <a:p>
                <a:pPr marL="0" indent="0"/>
                <a:r>
                  <a:rPr lang="pl-PL" sz="1800" dirty="0">
                    <a:solidFill>
                      <a:srgbClr val="FFFFFF"/>
                    </a:solidFill>
                  </a:rPr>
                  <a:t>gdzie </a:t>
                </a:r>
                <a14:m>
                  <m:oMath xmlns:m="http://schemas.openxmlformats.org/officeDocument/2006/math">
                    <m:r>
                      <a:rPr lang="pl-PL" sz="1800" i="1">
                        <a:solidFill>
                          <a:srgbClr val="FFFFFF"/>
                        </a:solidFill>
                        <a:latin typeface="Cambria Math" panose="02040503050406030204" pitchFamily="18" charset="0"/>
                        <a:ea typeface="Cambria Math" panose="02040503050406030204" pitchFamily="18" charset="0"/>
                      </a:rPr>
                      <m:t>𝜈</m:t>
                    </m:r>
                    <m:r>
                      <a:rPr lang="pl-PL" sz="1800" i="1">
                        <a:solidFill>
                          <a:srgbClr val="FFFFFF"/>
                        </a:solidFill>
                        <a:latin typeface="Cambria Math" panose="02040503050406030204" pitchFamily="18" charset="0"/>
                        <a:ea typeface="Cambria Math" panose="02040503050406030204" pitchFamily="18" charset="0"/>
                      </a:rPr>
                      <m:t>∈</m:t>
                    </m:r>
                    <m:d>
                      <m:dPr>
                        <m:ctrlPr>
                          <a:rPr lang="pl-PL" sz="1800" i="1">
                            <a:solidFill>
                              <a:srgbClr val="FFFFFF"/>
                            </a:solidFill>
                            <a:latin typeface="Cambria Math" panose="02040503050406030204" pitchFamily="18" charset="0"/>
                            <a:ea typeface="Cambria Math" panose="02040503050406030204" pitchFamily="18" charset="0"/>
                          </a:rPr>
                        </m:ctrlPr>
                      </m:dPr>
                      <m:e>
                        <m:r>
                          <a:rPr lang="pl-PL" sz="1800" i="1">
                            <a:solidFill>
                              <a:srgbClr val="FFFFFF"/>
                            </a:solidFill>
                            <a:latin typeface="Cambria Math" panose="02040503050406030204" pitchFamily="18" charset="0"/>
                            <a:ea typeface="Cambria Math" panose="02040503050406030204" pitchFamily="18" charset="0"/>
                          </a:rPr>
                          <m:t>0, 1</m:t>
                        </m:r>
                      </m:e>
                    </m:d>
                    <m:r>
                      <a:rPr lang="pl-PL" sz="1800" i="1">
                        <a:solidFill>
                          <a:srgbClr val="FFFFFF"/>
                        </a:solidFill>
                        <a:latin typeface="Cambria Math" panose="02040503050406030204" pitchFamily="18" charset="0"/>
                        <a:ea typeface="Cambria Math" panose="02040503050406030204" pitchFamily="18" charset="0"/>
                      </a:rPr>
                      <m:t>.</m:t>
                    </m:r>
                  </m:oMath>
                </a14:m>
                <a:r>
                  <a:rPr lang="pl-PL" sz="1800" dirty="0">
                    <a:solidFill>
                      <a:srgbClr val="FFFFFF"/>
                    </a:solidFill>
                  </a:rPr>
                  <a:t> Jego rozwiązanie to </a:t>
                </a:r>
                <a14:m>
                  <m:oMath xmlns:m="http://schemas.openxmlformats.org/officeDocument/2006/math">
                    <m:sSub>
                      <m:sSubPr>
                        <m:ctrlPr>
                          <a:rPr lang="pl-PL" sz="1800" i="1">
                            <a:solidFill>
                              <a:srgbClr val="FFFFFF"/>
                            </a:solidFill>
                            <a:latin typeface="Cambria Math" panose="02040503050406030204" pitchFamily="18" charset="0"/>
                          </a:rPr>
                        </m:ctrlPr>
                      </m:sSubPr>
                      <m:e>
                        <m:acc>
                          <m:accPr>
                            <m:chr m:val="̂"/>
                            <m:ctrlPr>
                              <a:rPr lang="pl-PL" sz="1800" i="1">
                                <a:solidFill>
                                  <a:srgbClr val="FFFFFF"/>
                                </a:solidFill>
                                <a:latin typeface="Cambria Math" panose="02040503050406030204" pitchFamily="18" charset="0"/>
                              </a:rPr>
                            </m:ctrlPr>
                          </m:accPr>
                          <m:e>
                            <m:r>
                              <a:rPr lang="pl-PL" sz="1800" i="1">
                                <a:solidFill>
                                  <a:srgbClr val="FFFFFF"/>
                                </a:solidFill>
                                <a:latin typeface="Cambria Math" panose="02040503050406030204" pitchFamily="18" charset="0"/>
                              </a:rPr>
                              <m:t>𝑓</m:t>
                            </m:r>
                          </m:e>
                        </m:acc>
                      </m:e>
                      <m:sub>
                        <m:r>
                          <m:rPr>
                            <m:sty m:val="p"/>
                          </m:rPr>
                          <a:rPr lang="el-GR" sz="1800" i="1">
                            <a:solidFill>
                              <a:srgbClr val="FFFFFF"/>
                            </a:solidFill>
                            <a:latin typeface="Cambria Math" panose="02040503050406030204" pitchFamily="18" charset="0"/>
                            <a:ea typeface="Cambria Math" panose="02040503050406030204" pitchFamily="18" charset="0"/>
                          </a:rPr>
                          <m:t>Δ</m:t>
                        </m:r>
                      </m:sub>
                    </m:sSub>
                    <m:r>
                      <a:rPr lang="pl-PL" sz="1800" i="1">
                        <a:solidFill>
                          <a:srgbClr val="FFFFFF"/>
                        </a:solidFill>
                        <a:latin typeface="Cambria Math" panose="02040503050406030204" pitchFamily="18" charset="0"/>
                        <a:ea typeface="Cambria Math" panose="02040503050406030204" pitchFamily="18" charset="0"/>
                      </a:rPr>
                      <m:t>=</m:t>
                    </m:r>
                    <m:sSub>
                      <m:sSubPr>
                        <m:ctrlPr>
                          <a:rPr lang="pl-PL" sz="1800" i="1">
                            <a:solidFill>
                              <a:srgbClr val="FFFFFF"/>
                            </a:solidFill>
                            <a:latin typeface="Cambria Math" panose="02040503050406030204" pitchFamily="18" charset="0"/>
                            <a:ea typeface="Cambria Math" panose="02040503050406030204" pitchFamily="18" charset="0"/>
                          </a:rPr>
                        </m:ctrlPr>
                      </m:sSubPr>
                      <m:e>
                        <m:r>
                          <a:rPr lang="pl-PL" sz="1800" i="1">
                            <a:solidFill>
                              <a:srgbClr val="FFFFFF"/>
                            </a:solidFill>
                            <a:latin typeface="Cambria Math" panose="02040503050406030204" pitchFamily="18" charset="0"/>
                            <a:ea typeface="Cambria Math" panose="02040503050406030204" pitchFamily="18" charset="0"/>
                          </a:rPr>
                          <m:t>𝐸</m:t>
                        </m:r>
                      </m:e>
                      <m:sub>
                        <m:r>
                          <a:rPr lang="pl-PL" sz="1800" i="1">
                            <a:solidFill>
                              <a:srgbClr val="FFFFFF"/>
                            </a:solidFill>
                            <a:latin typeface="Cambria Math" panose="02040503050406030204" pitchFamily="18" charset="0"/>
                            <a:ea typeface="Cambria Math" panose="02040503050406030204" pitchFamily="18" charset="0"/>
                          </a:rPr>
                          <m:t>𝜈</m:t>
                        </m:r>
                      </m:sub>
                    </m:sSub>
                    <m:d>
                      <m:dPr>
                        <m:ctrlPr>
                          <a:rPr lang="pl-PL" sz="1800" i="1">
                            <a:solidFill>
                              <a:srgbClr val="FFFFFF"/>
                            </a:solidFill>
                            <a:latin typeface="Cambria Math" panose="02040503050406030204" pitchFamily="18" charset="0"/>
                            <a:ea typeface="Cambria Math" panose="02040503050406030204" pitchFamily="18" charset="0"/>
                          </a:rPr>
                        </m:ctrlPr>
                      </m:dPr>
                      <m:e>
                        <m:sSub>
                          <m:sSubPr>
                            <m:ctrlPr>
                              <a:rPr lang="pl-PL" sz="1800" i="1">
                                <a:solidFill>
                                  <a:srgbClr val="FFFFFF"/>
                                </a:solidFill>
                                <a:latin typeface="Cambria Math" panose="02040503050406030204" pitchFamily="18" charset="0"/>
                                <a:ea typeface="Cambria Math" panose="02040503050406030204" pitchFamily="18" charset="0"/>
                              </a:rPr>
                            </m:ctrlPr>
                          </m:sSubPr>
                          <m:e>
                            <m:r>
                              <a:rPr lang="pl-PL" sz="1800" i="1">
                                <a:solidFill>
                                  <a:srgbClr val="FFFFFF"/>
                                </a:solidFill>
                                <a:latin typeface="Cambria Math" panose="02040503050406030204" pitchFamily="18" charset="0"/>
                                <a:ea typeface="Cambria Math" panose="02040503050406030204" pitchFamily="18" charset="0"/>
                              </a:rPr>
                              <m:t>𝑀</m:t>
                            </m:r>
                          </m:e>
                          <m:sub>
                            <m:r>
                              <a:rPr lang="pl-PL" sz="1800" i="1">
                                <a:solidFill>
                                  <a:srgbClr val="FFFFFF"/>
                                </a:solidFill>
                                <a:latin typeface="Cambria Math" panose="02040503050406030204" pitchFamily="18" charset="0"/>
                                <a:ea typeface="Cambria Math" panose="02040503050406030204" pitchFamily="18" charset="0"/>
                              </a:rPr>
                              <m:t>𝑓</m:t>
                            </m:r>
                          </m:sub>
                        </m:sSub>
                        <m:sSup>
                          <m:sSupPr>
                            <m:ctrlPr>
                              <a:rPr lang="pl-PL" sz="1800" i="1">
                                <a:solidFill>
                                  <a:srgbClr val="FFFFFF"/>
                                </a:solidFill>
                                <a:latin typeface="Cambria Math" panose="02040503050406030204" pitchFamily="18" charset="0"/>
                                <a:ea typeface="Cambria Math" panose="02040503050406030204" pitchFamily="18" charset="0"/>
                              </a:rPr>
                            </m:ctrlPr>
                          </m:sSupPr>
                          <m:e>
                            <m:r>
                              <a:rPr lang="pl-PL" sz="1800" i="1">
                                <a:solidFill>
                                  <a:srgbClr val="FFFFFF"/>
                                </a:solidFill>
                                <a:latin typeface="Cambria Math" panose="02040503050406030204" pitchFamily="18" charset="0"/>
                                <a:ea typeface="Cambria Math" panose="02040503050406030204" pitchFamily="18" charset="0"/>
                              </a:rPr>
                              <m:t>𝑡</m:t>
                            </m:r>
                          </m:e>
                          <m:sup>
                            <m:r>
                              <a:rPr lang="pl-PL" sz="1800" i="1">
                                <a:solidFill>
                                  <a:srgbClr val="FFFFFF"/>
                                </a:solidFill>
                                <a:latin typeface="Cambria Math" panose="02040503050406030204" pitchFamily="18" charset="0"/>
                                <a:ea typeface="Cambria Math" panose="02040503050406030204" pitchFamily="18" charset="0"/>
                              </a:rPr>
                              <m:t>𝜈</m:t>
                            </m:r>
                          </m:sup>
                        </m:sSup>
                      </m:e>
                    </m:d>
                    <m:sSubSup>
                      <m:sSubSupPr>
                        <m:ctrlPr>
                          <a:rPr lang="en-US" sz="1800" i="1" dirty="0">
                            <a:solidFill>
                              <a:srgbClr val="FFFFFF"/>
                            </a:solidFill>
                            <a:latin typeface="Cambria Math" panose="02040503050406030204" pitchFamily="18" charset="0"/>
                          </a:rPr>
                        </m:ctrlPr>
                      </m:sSubSupPr>
                      <m:e>
                        <m:acc>
                          <m:accPr>
                            <m:chr m:val="̂"/>
                            <m:ctrlPr>
                              <a:rPr lang="en-US" sz="1800" i="1" dirty="0">
                                <a:solidFill>
                                  <a:srgbClr val="FFFFFF"/>
                                </a:solidFill>
                                <a:latin typeface="Cambria Math" panose="02040503050406030204" pitchFamily="18" charset="0"/>
                              </a:rPr>
                            </m:ctrlPr>
                          </m:accPr>
                          <m:e>
                            <m:r>
                              <a:rPr lang="en-US" sz="1800" i="1" dirty="0">
                                <a:solidFill>
                                  <a:srgbClr val="FFFFFF"/>
                                </a:solidFill>
                                <a:latin typeface="Cambria Math" panose="02040503050406030204" pitchFamily="18" charset="0"/>
                              </a:rPr>
                              <m:t>𝑓</m:t>
                            </m:r>
                          </m:e>
                        </m:acc>
                      </m:e>
                      <m:sub>
                        <m:r>
                          <a:rPr lang="pl-PL" sz="1800" i="1" dirty="0">
                            <a:solidFill>
                              <a:srgbClr val="FFFFFF"/>
                            </a:solidFill>
                            <a:latin typeface="Cambria Math" panose="02040503050406030204" pitchFamily="18" charset="0"/>
                          </a:rPr>
                          <m:t>𝑛</m:t>
                        </m:r>
                      </m:sub>
                      <m:sup>
                        <m:r>
                          <a:rPr lang="pl-PL" sz="1800" i="1" dirty="0">
                            <a:solidFill>
                              <a:srgbClr val="FFFFFF"/>
                            </a:solidFill>
                            <a:latin typeface="Cambria Math" panose="02040503050406030204" pitchFamily="18" charset="0"/>
                          </a:rPr>
                          <m:t>0</m:t>
                        </m:r>
                      </m:sup>
                    </m:sSubSup>
                  </m:oMath>
                </a14:m>
                <a:r>
                  <a:rPr lang="pl-PL" sz="1800" dirty="0">
                    <a:solidFill>
                      <a:srgbClr val="FFFFFF"/>
                    </a:solidFill>
                  </a:rPr>
                  <a:t>, gdzie </a:t>
                </a:r>
                <a14:m>
                  <m:oMath xmlns:m="http://schemas.openxmlformats.org/officeDocument/2006/math">
                    <m:sSub>
                      <m:sSubPr>
                        <m:ctrlPr>
                          <a:rPr lang="en-US" sz="1800" i="1">
                            <a:solidFill>
                              <a:schemeClr val="tx1"/>
                            </a:solidFill>
                            <a:latin typeface="Cambria Math" panose="02040503050406030204" pitchFamily="18" charset="0"/>
                          </a:rPr>
                        </m:ctrlPr>
                      </m:sSubPr>
                      <m:e>
                        <m:r>
                          <a:rPr lang="pl-PL" sz="1800" i="1">
                            <a:solidFill>
                              <a:schemeClr val="tx1"/>
                            </a:solidFill>
                            <a:latin typeface="Cambria Math" panose="02040503050406030204" pitchFamily="18" charset="0"/>
                          </a:rPr>
                          <m:t>𝐸</m:t>
                        </m:r>
                      </m:e>
                      <m:sub>
                        <m:r>
                          <a:rPr lang="en-US" sz="1800" i="1">
                            <a:solidFill>
                              <a:schemeClr val="tx1"/>
                            </a:solidFill>
                            <a:latin typeface="Cambria Math" panose="02040503050406030204" pitchFamily="18" charset="0"/>
                            <a:ea typeface="Cambria Math" panose="02040503050406030204" pitchFamily="18" charset="0"/>
                          </a:rPr>
                          <m:t>𝜈</m:t>
                        </m:r>
                      </m:sub>
                    </m:sSub>
                    <m:d>
                      <m:dPr>
                        <m:ctrlPr>
                          <a:rPr lang="pl-PL" sz="1800" i="1">
                            <a:solidFill>
                              <a:schemeClr val="tx1"/>
                            </a:solidFill>
                            <a:latin typeface="Cambria Math" panose="02040503050406030204" pitchFamily="18" charset="0"/>
                            <a:ea typeface="Cambria Math" panose="02040503050406030204" pitchFamily="18" charset="0"/>
                          </a:rPr>
                        </m:ctrlPr>
                      </m:dPr>
                      <m:e>
                        <m:r>
                          <a:rPr lang="pl-PL" sz="1800">
                            <a:solidFill>
                              <a:schemeClr val="tx1"/>
                            </a:solidFill>
                            <a:latin typeface="Cambria Math" panose="02040503050406030204" pitchFamily="18" charset="0"/>
                            <a:ea typeface="Cambria Math" panose="02040503050406030204" pitchFamily="18" charset="0"/>
                          </a:rPr>
                          <m:t>∙</m:t>
                        </m:r>
                      </m:e>
                    </m:d>
                  </m:oMath>
                </a14:m>
                <a:r>
                  <a:rPr lang="pl-PL" sz="1800" dirty="0">
                    <a:solidFill>
                      <a:srgbClr val="FFFFFF"/>
                    </a:solidFill>
                  </a:rPr>
                  <a:t> to funkcja </a:t>
                </a:r>
                <a:r>
                  <a:rPr lang="pl-PL" sz="1800" dirty="0" err="1">
                    <a:solidFill>
                      <a:srgbClr val="FFFFFF"/>
                    </a:solidFill>
                  </a:rPr>
                  <a:t>Mittaga-Lefflera</a:t>
                </a:r>
                <a:r>
                  <a:rPr lang="pl-PL" sz="1800" dirty="0">
                    <a:solidFill>
                      <a:srgbClr val="FFFFFF"/>
                    </a:solidFill>
                  </a:rPr>
                  <a:t>.</a:t>
                </a:r>
              </a:p>
              <a:p>
                <a:pPr marL="0" indent="0"/>
                <a:r>
                  <a:rPr lang="pl-PL" sz="1800" b="1" dirty="0">
                    <a:solidFill>
                      <a:srgbClr val="FFFFFF"/>
                    </a:solidFill>
                  </a:rPr>
                  <a:t>Problem:</a:t>
                </a:r>
                <a:r>
                  <a:rPr lang="pl-PL" sz="1800" dirty="0">
                    <a:solidFill>
                      <a:srgbClr val="FFFFFF"/>
                    </a:solidFill>
                  </a:rPr>
                  <a:t> nie istnieje implementacja takiej funkcji na macierze w </a:t>
                </a:r>
                <a:r>
                  <a:rPr lang="pl-PL" sz="1800" dirty="0" err="1">
                    <a:solidFill>
                      <a:srgbClr val="FFFFFF"/>
                    </a:solidFill>
                  </a:rPr>
                  <a:t>Pythonie</a:t>
                </a:r>
                <a:r>
                  <a:rPr lang="pl-PL" sz="1800" dirty="0">
                    <a:solidFill>
                      <a:srgbClr val="FFFFFF"/>
                    </a:solidFill>
                  </a:rPr>
                  <a:t> </a:t>
                </a:r>
                <a:r>
                  <a:rPr lang="pl-PL" sz="1800" dirty="0">
                    <a:solidFill>
                      <a:srgbClr val="FFFFFF"/>
                    </a:solidFill>
                    <a:sym typeface="Wingdings" panose="05000000000000000000" pitchFamily="2" charset="2"/>
                  </a:rPr>
                  <a:t></a:t>
                </a:r>
                <a:endParaRPr lang="pl-PL" sz="1800" b="1" dirty="0">
                  <a:solidFill>
                    <a:srgbClr val="FFFFFF"/>
                  </a:solidFill>
                </a:endParaRPr>
              </a:p>
            </p:txBody>
          </p:sp>
        </mc:Choice>
        <mc:Fallback xmlns="">
          <p:sp>
            <p:nvSpPr>
              <p:cNvPr id="3" name="Symbol zastępczy zawartości 2">
                <a:extLst>
                  <a:ext uri="{FF2B5EF4-FFF2-40B4-BE49-F238E27FC236}">
                    <a16:creationId xmlns:a16="http://schemas.microsoft.com/office/drawing/2014/main" id="{9C588F4F-8D1A-D92F-9055-95F039B6903D}"/>
                  </a:ext>
                </a:extLst>
              </p:cNvPr>
              <p:cNvSpPr>
                <a:spLocks noGrp="1" noRot="1" noChangeAspect="1" noMove="1" noResize="1" noEditPoints="1" noAdjustHandles="1" noChangeArrowheads="1" noChangeShapeType="1" noTextEdit="1"/>
              </p:cNvSpPr>
              <p:nvPr>
                <p:ph sz="quarter" idx="15"/>
              </p:nvPr>
            </p:nvSpPr>
            <p:spPr>
              <a:xfrm>
                <a:off x="550863" y="2028622"/>
                <a:ext cx="5545137" cy="3967366"/>
              </a:xfrm>
              <a:blipFill>
                <a:blip r:embed="rId2"/>
                <a:stretch>
                  <a:fillRect l="-2527" t="-1843" r="-2637"/>
                </a:stretch>
              </a:blipFill>
            </p:spPr>
            <p:txBody>
              <a:bodyPr/>
              <a:lstStyle/>
              <a:p>
                <a:r>
                  <a:rPr lang="en-US">
                    <a:noFill/>
                  </a:rPr>
                  <a:t> </a:t>
                </a:r>
              </a:p>
            </p:txBody>
          </p:sp>
        </mc:Fallback>
      </mc:AlternateContent>
      <p:sp>
        <p:nvSpPr>
          <p:cNvPr id="5" name="Symbol zastępczy daty 4">
            <a:extLst>
              <a:ext uri="{FF2B5EF4-FFF2-40B4-BE49-F238E27FC236}">
                <a16:creationId xmlns:a16="http://schemas.microsoft.com/office/drawing/2014/main" id="{9469629A-CE50-6644-F265-ED09F3BB626A}"/>
              </a:ext>
            </a:extLst>
          </p:cNvPr>
          <p:cNvSpPr>
            <a:spLocks noGrp="1"/>
          </p:cNvSpPr>
          <p:nvPr>
            <p:ph type="dt" sz="half" idx="10"/>
          </p:nvPr>
        </p:nvSpPr>
        <p:spPr/>
        <p:txBody>
          <a:bodyPr/>
          <a:lstStyle/>
          <a:p>
            <a:r>
              <a:rPr lang="en-US"/>
              <a:t>1-3.12.2023</a:t>
            </a:r>
          </a:p>
        </p:txBody>
      </p:sp>
      <p:sp>
        <p:nvSpPr>
          <p:cNvPr id="6" name="Symbol zastępczy stopki 5">
            <a:extLst>
              <a:ext uri="{FF2B5EF4-FFF2-40B4-BE49-F238E27FC236}">
                <a16:creationId xmlns:a16="http://schemas.microsoft.com/office/drawing/2014/main" id="{1AFAD703-1B40-EEE1-6AF0-62E80F3BED69}"/>
              </a:ext>
            </a:extLst>
          </p:cNvPr>
          <p:cNvSpPr>
            <a:spLocks noGrp="1"/>
          </p:cNvSpPr>
          <p:nvPr>
            <p:ph type="ftr" sz="quarter" idx="11"/>
          </p:nvPr>
        </p:nvSpPr>
        <p:spPr/>
        <p:txBody>
          <a:bodyPr/>
          <a:lstStyle/>
          <a:p>
            <a:r>
              <a:rPr lang="pl-PL"/>
              <a:t>X Ogólnopolska Matematyczna Konferencja Studentów "OMatKo!!!"</a:t>
            </a:r>
            <a:endParaRPr lang="en-US"/>
          </a:p>
        </p:txBody>
      </p:sp>
      <p:sp>
        <p:nvSpPr>
          <p:cNvPr id="7" name="Symbol zastępczy numeru slajdu 6">
            <a:extLst>
              <a:ext uri="{FF2B5EF4-FFF2-40B4-BE49-F238E27FC236}">
                <a16:creationId xmlns:a16="http://schemas.microsoft.com/office/drawing/2014/main" id="{5BD60EB0-3E34-AC3D-C55D-2220249C6AF2}"/>
              </a:ext>
            </a:extLst>
          </p:cNvPr>
          <p:cNvSpPr>
            <a:spLocks noGrp="1"/>
          </p:cNvSpPr>
          <p:nvPr>
            <p:ph type="sldNum" sz="quarter" idx="12"/>
          </p:nvPr>
        </p:nvSpPr>
        <p:spPr/>
        <p:txBody>
          <a:bodyPr/>
          <a:lstStyle/>
          <a:p>
            <a:fld id="{DBA1B0FB-D917-4C8C-928F-313BD683BF39}" type="slidenum">
              <a:rPr lang="en-US" smtClean="0"/>
              <a:t>22</a:t>
            </a:fld>
            <a:endParaRPr lang="en-US"/>
          </a:p>
        </p:txBody>
      </p:sp>
      <p:pic>
        <p:nvPicPr>
          <p:cNvPr id="10" name="Symbol zastępczy obrazu 9" descr="Obraz zawierający sztuka, budynek, Wielobarwność&#10;&#10;Opis wygenerowany automatycznie">
            <a:extLst>
              <a:ext uri="{FF2B5EF4-FFF2-40B4-BE49-F238E27FC236}">
                <a16:creationId xmlns:a16="http://schemas.microsoft.com/office/drawing/2014/main" id="{805637A9-5A62-4F9F-440C-2103B00BADF4}"/>
              </a:ext>
            </a:extLst>
          </p:cNvPr>
          <p:cNvPicPr>
            <a:picLocks noGrp="1" noChangeAspect="1"/>
          </p:cNvPicPr>
          <p:nvPr>
            <p:ph type="pic" sz="quarter" idx="13"/>
          </p:nvPr>
        </p:nvPicPr>
        <p:blipFill>
          <a:blip r:embed="rId3"/>
          <a:srcRect/>
          <a:stretch>
            <a:fillRect/>
          </a:stretch>
        </p:blipFill>
        <p:spPr>
          <a:xfrm>
            <a:off x="6508749" y="862806"/>
            <a:ext cx="5132388" cy="5132388"/>
          </a:xfrm>
        </p:spPr>
      </p:pic>
    </p:spTree>
    <p:extLst>
      <p:ext uri="{BB962C8B-B14F-4D97-AF65-F5344CB8AC3E}">
        <p14:creationId xmlns:p14="http://schemas.microsoft.com/office/powerpoint/2010/main" val="16920609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E8BC807-23E8-8C1D-7CAC-A88F0E0E3EBC}"/>
              </a:ext>
            </a:extLst>
          </p:cNvPr>
          <p:cNvSpPr>
            <a:spLocks noGrp="1"/>
          </p:cNvSpPr>
          <p:nvPr>
            <p:ph type="title"/>
          </p:nvPr>
        </p:nvSpPr>
        <p:spPr/>
        <p:txBody>
          <a:bodyPr/>
          <a:lstStyle/>
          <a:p>
            <a:r>
              <a:rPr lang="pl-PL" dirty="0"/>
              <a:t>Macierzowa funkcja </a:t>
            </a:r>
            <a:r>
              <a:rPr lang="pl-PL" dirty="0" err="1"/>
              <a:t>Mittaga-Lefflera</a:t>
            </a:r>
            <a:endParaRPr lang="en-US" dirty="0"/>
          </a:p>
        </p:txBody>
      </p:sp>
      <p:sp>
        <p:nvSpPr>
          <p:cNvPr id="3" name="Symbol zastępczy tekstu 2">
            <a:extLst>
              <a:ext uri="{FF2B5EF4-FFF2-40B4-BE49-F238E27FC236}">
                <a16:creationId xmlns:a16="http://schemas.microsoft.com/office/drawing/2014/main" id="{A937DD85-A8AD-3E28-D2BE-E389D3A52678}"/>
              </a:ext>
            </a:extLst>
          </p:cNvPr>
          <p:cNvSpPr>
            <a:spLocks noGrp="1"/>
          </p:cNvSpPr>
          <p:nvPr>
            <p:ph type="body" idx="1"/>
          </p:nvPr>
        </p:nvSpPr>
        <p:spPr/>
        <p:txBody>
          <a:bodyPr/>
          <a:lstStyle/>
          <a:p>
            <a:r>
              <a:rPr lang="pl-PL" sz="2400" u="sng" cap="small" dirty="0"/>
              <a:t>Czego nie robić?</a:t>
            </a:r>
            <a:endParaRPr lang="en-US" sz="2400" u="sng" cap="small" dirty="0"/>
          </a:p>
        </p:txBody>
      </p:sp>
      <mc:AlternateContent xmlns:mc="http://schemas.openxmlformats.org/markup-compatibility/2006" xmlns:a14="http://schemas.microsoft.com/office/drawing/2010/main">
        <mc:Choice Requires="a14">
          <p:sp>
            <p:nvSpPr>
              <p:cNvPr id="4" name="Symbol zastępczy zawartości 3">
                <a:extLst>
                  <a:ext uri="{FF2B5EF4-FFF2-40B4-BE49-F238E27FC236}">
                    <a16:creationId xmlns:a16="http://schemas.microsoft.com/office/drawing/2014/main" id="{FB503576-11B5-32D1-790E-F7E6E74B5C14}"/>
                  </a:ext>
                </a:extLst>
              </p:cNvPr>
              <p:cNvSpPr>
                <a:spLocks noGrp="1"/>
              </p:cNvSpPr>
              <p:nvPr>
                <p:ph sz="half" idx="2"/>
              </p:nvPr>
            </p:nvSpPr>
            <p:spPr/>
            <p:txBody>
              <a:bodyPr/>
              <a:lstStyle/>
              <a:p>
                <a:pPr marL="0" indent="0">
                  <a:buNone/>
                </a:pPr>
                <a:r>
                  <a:rPr lang="pl-PL" sz="2000" dirty="0">
                    <a:solidFill>
                      <a:schemeClr val="tx1"/>
                    </a:solidFill>
                  </a:rPr>
                  <a:t>Naiwnie można byłoby założyć, że dla </a:t>
                </a:r>
                <a:br>
                  <a:rPr lang="pl-PL" sz="2000" dirty="0">
                    <a:solidFill>
                      <a:schemeClr val="tx1"/>
                    </a:solidFill>
                  </a:rPr>
                </a:br>
                <a14:m>
                  <m:oMath xmlns:m="http://schemas.openxmlformats.org/officeDocument/2006/math">
                    <m:r>
                      <a:rPr lang="pl-PL" sz="2000" b="0" i="1" smtClean="0">
                        <a:solidFill>
                          <a:schemeClr val="tx1"/>
                        </a:solidFill>
                        <a:latin typeface="Cambria Math" panose="02040503050406030204" pitchFamily="18" charset="0"/>
                      </a:rPr>
                      <m:t>𝑋</m:t>
                    </m:r>
                    <m:r>
                      <a:rPr lang="pl-PL" sz="2000" b="0" i="1" smtClean="0">
                        <a:solidFill>
                          <a:schemeClr val="tx1"/>
                        </a:solidFill>
                        <a:latin typeface="Cambria Math" panose="02040503050406030204" pitchFamily="18" charset="0"/>
                        <a:ea typeface="Cambria Math" panose="02040503050406030204" pitchFamily="18" charset="0"/>
                      </a:rPr>
                      <m:t>∈</m:t>
                    </m:r>
                    <m:r>
                      <a:rPr lang="pl-PL" sz="2000" b="0" i="1" smtClean="0">
                        <a:solidFill>
                          <a:schemeClr val="tx1"/>
                        </a:solidFill>
                        <a:latin typeface="Cambria Math" panose="02040503050406030204" pitchFamily="18" charset="0"/>
                        <a:ea typeface="Cambria Math" panose="02040503050406030204" pitchFamily="18" charset="0"/>
                      </a:rPr>
                      <m:t>ℳ</m:t>
                    </m:r>
                    <m:d>
                      <m:dPr>
                        <m:ctrlPr>
                          <a:rPr lang="pl-PL" sz="2000" b="0" i="1" smtClean="0">
                            <a:solidFill>
                              <a:schemeClr val="tx1"/>
                            </a:solidFill>
                            <a:latin typeface="Cambria Math" panose="02040503050406030204" pitchFamily="18" charset="0"/>
                            <a:ea typeface="Cambria Math" panose="02040503050406030204" pitchFamily="18" charset="0"/>
                          </a:rPr>
                        </m:ctrlPr>
                      </m:dPr>
                      <m:e>
                        <m:r>
                          <a:rPr lang="pl-PL" sz="2000" b="0" i="1" smtClean="0">
                            <a:solidFill>
                              <a:schemeClr val="tx1"/>
                            </a:solidFill>
                            <a:latin typeface="Cambria Math" panose="02040503050406030204" pitchFamily="18" charset="0"/>
                            <a:ea typeface="Cambria Math" panose="02040503050406030204" pitchFamily="18" charset="0"/>
                          </a:rPr>
                          <m:t>ℝ</m:t>
                        </m:r>
                      </m:e>
                    </m:d>
                  </m:oMath>
                </a14:m>
                <a:r>
                  <a:rPr lang="pl-PL" sz="2000" dirty="0">
                    <a:solidFill>
                      <a:schemeClr val="tx1"/>
                    </a:solidFill>
                  </a:rPr>
                  <a:t> wystarczy:</a:t>
                </a:r>
              </a:p>
              <a:p>
                <a:pPr marL="0" indent="0">
                  <a:buNone/>
                </a:pP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a:rPr lang="pl-PL" sz="2000" i="1">
                              <a:solidFill>
                                <a:schemeClr val="tx1"/>
                              </a:solidFill>
                              <a:latin typeface="Cambria Math" panose="02040503050406030204" pitchFamily="18" charset="0"/>
                            </a:rPr>
                            <m:t>𝐸</m:t>
                          </m:r>
                        </m:e>
                        <m:sub>
                          <m:r>
                            <a:rPr lang="en-US" sz="2000" i="1">
                              <a:solidFill>
                                <a:schemeClr val="tx1"/>
                              </a:solidFill>
                              <a:latin typeface="Cambria Math" panose="02040503050406030204" pitchFamily="18" charset="0"/>
                              <a:ea typeface="Cambria Math" panose="02040503050406030204" pitchFamily="18" charset="0"/>
                            </a:rPr>
                            <m:t>𝜈</m:t>
                          </m:r>
                        </m:sub>
                      </m:sSub>
                      <m:d>
                        <m:dPr>
                          <m:ctrlPr>
                            <a:rPr lang="pl-PL" sz="2000" b="0" i="1" smtClean="0">
                              <a:solidFill>
                                <a:schemeClr val="tx1"/>
                              </a:solidFill>
                              <a:latin typeface="Cambria Math" panose="02040503050406030204" pitchFamily="18" charset="0"/>
                              <a:ea typeface="Cambria Math" panose="02040503050406030204" pitchFamily="18" charset="0"/>
                            </a:rPr>
                          </m:ctrlPr>
                        </m:dPr>
                        <m:e>
                          <m:r>
                            <a:rPr lang="pl-PL" sz="2000" b="0" i="1" smtClean="0">
                              <a:solidFill>
                                <a:schemeClr val="tx1"/>
                              </a:solidFill>
                              <a:latin typeface="Cambria Math" panose="02040503050406030204" pitchFamily="18" charset="0"/>
                              <a:ea typeface="Cambria Math" panose="02040503050406030204" pitchFamily="18" charset="0"/>
                            </a:rPr>
                            <m:t>𝑋</m:t>
                          </m:r>
                        </m:e>
                      </m:d>
                      <m:r>
                        <a:rPr lang="pl-PL" sz="2000" b="0" i="1" smtClean="0">
                          <a:solidFill>
                            <a:schemeClr val="tx1"/>
                          </a:solidFill>
                          <a:latin typeface="Cambria Math" panose="02040503050406030204" pitchFamily="18" charset="0"/>
                          <a:ea typeface="Cambria Math" panose="02040503050406030204" pitchFamily="18" charset="0"/>
                        </a:rPr>
                        <m:t>=</m:t>
                      </m:r>
                      <m:nary>
                        <m:naryPr>
                          <m:chr m:val="∑"/>
                          <m:ctrlPr>
                            <a:rPr lang="pl-PL" sz="2000" b="0" i="1" smtClean="0">
                              <a:solidFill>
                                <a:schemeClr val="tx1"/>
                              </a:solidFill>
                              <a:latin typeface="Cambria Math" panose="02040503050406030204" pitchFamily="18" charset="0"/>
                              <a:ea typeface="Cambria Math" panose="02040503050406030204" pitchFamily="18" charset="0"/>
                            </a:rPr>
                          </m:ctrlPr>
                        </m:naryPr>
                        <m:sub>
                          <m:r>
                            <m:rPr>
                              <m:brk m:alnAt="23"/>
                            </m:rPr>
                            <a:rPr lang="pl-PL" sz="2000" b="0" i="1" smtClean="0">
                              <a:solidFill>
                                <a:schemeClr val="tx1"/>
                              </a:solidFill>
                              <a:latin typeface="Cambria Math" panose="02040503050406030204" pitchFamily="18" charset="0"/>
                              <a:ea typeface="Cambria Math" panose="02040503050406030204" pitchFamily="18" charset="0"/>
                            </a:rPr>
                            <m:t>𝑘</m:t>
                          </m:r>
                          <m:r>
                            <a:rPr lang="pl-PL" sz="2000" b="0" i="1" smtClean="0">
                              <a:solidFill>
                                <a:schemeClr val="tx1"/>
                              </a:solidFill>
                              <a:latin typeface="Cambria Math" panose="02040503050406030204" pitchFamily="18" charset="0"/>
                              <a:ea typeface="Cambria Math" panose="02040503050406030204" pitchFamily="18" charset="0"/>
                            </a:rPr>
                            <m:t>=0</m:t>
                          </m:r>
                        </m:sub>
                        <m:sup>
                          <m:r>
                            <a:rPr lang="pl-PL" sz="2000" b="0" i="1" smtClean="0">
                              <a:solidFill>
                                <a:schemeClr val="tx1"/>
                              </a:solidFill>
                              <a:latin typeface="Cambria Math" panose="02040503050406030204" pitchFamily="18" charset="0"/>
                              <a:ea typeface="Cambria Math" panose="02040503050406030204" pitchFamily="18" charset="0"/>
                            </a:rPr>
                            <m:t>∞</m:t>
                          </m:r>
                        </m:sup>
                        <m:e>
                          <m:f>
                            <m:fPr>
                              <m:ctrlPr>
                                <a:rPr lang="pl-PL" sz="2000" b="0" i="1" smtClean="0">
                                  <a:solidFill>
                                    <a:schemeClr val="tx1"/>
                                  </a:solidFill>
                                  <a:latin typeface="Cambria Math" panose="02040503050406030204" pitchFamily="18" charset="0"/>
                                  <a:ea typeface="Cambria Math" panose="02040503050406030204" pitchFamily="18" charset="0"/>
                                </a:rPr>
                              </m:ctrlPr>
                            </m:fPr>
                            <m:num>
                              <m:sSup>
                                <m:sSupPr>
                                  <m:ctrlPr>
                                    <a:rPr lang="pl-PL" sz="2000" b="0" i="1" smtClean="0">
                                      <a:solidFill>
                                        <a:schemeClr val="tx1"/>
                                      </a:solidFill>
                                      <a:latin typeface="Cambria Math" panose="02040503050406030204" pitchFamily="18" charset="0"/>
                                      <a:ea typeface="Cambria Math" panose="02040503050406030204" pitchFamily="18" charset="0"/>
                                    </a:rPr>
                                  </m:ctrlPr>
                                </m:sSupPr>
                                <m:e>
                                  <m:r>
                                    <a:rPr lang="pl-PL" sz="2000" b="0" i="1" smtClean="0">
                                      <a:solidFill>
                                        <a:schemeClr val="tx1"/>
                                      </a:solidFill>
                                      <a:latin typeface="Cambria Math" panose="02040503050406030204" pitchFamily="18" charset="0"/>
                                      <a:ea typeface="Cambria Math" panose="02040503050406030204" pitchFamily="18" charset="0"/>
                                    </a:rPr>
                                    <m:t>𝑋</m:t>
                                  </m:r>
                                </m:e>
                                <m:sup>
                                  <m:r>
                                    <a:rPr lang="pl-PL" sz="2000" b="0" i="1" smtClean="0">
                                      <a:solidFill>
                                        <a:schemeClr val="tx1"/>
                                      </a:solidFill>
                                      <a:latin typeface="Cambria Math" panose="02040503050406030204" pitchFamily="18" charset="0"/>
                                      <a:ea typeface="Cambria Math" panose="02040503050406030204" pitchFamily="18" charset="0"/>
                                    </a:rPr>
                                    <m:t>𝑘</m:t>
                                  </m:r>
                                </m:sup>
                              </m:sSup>
                            </m:num>
                            <m:den>
                              <m:r>
                                <m:rPr>
                                  <m:sty m:val="p"/>
                                </m:rPr>
                                <a:rPr lang="el-GR" sz="2000" b="0" i="1" smtClean="0">
                                  <a:solidFill>
                                    <a:schemeClr val="tx1"/>
                                  </a:solidFill>
                                  <a:latin typeface="Cambria Math" panose="02040503050406030204" pitchFamily="18" charset="0"/>
                                  <a:ea typeface="Cambria Math" panose="02040503050406030204" pitchFamily="18" charset="0"/>
                                </a:rPr>
                                <m:t>Γ</m:t>
                              </m:r>
                              <m:r>
                                <a:rPr lang="pl-PL" sz="2000" b="0" i="1" smtClean="0">
                                  <a:solidFill>
                                    <a:schemeClr val="tx1"/>
                                  </a:solidFill>
                                  <a:latin typeface="Cambria Math" panose="02040503050406030204" pitchFamily="18" charset="0"/>
                                  <a:ea typeface="Cambria Math" panose="02040503050406030204" pitchFamily="18" charset="0"/>
                                </a:rPr>
                                <m:t>(</m:t>
                              </m:r>
                              <m:r>
                                <a:rPr lang="en-US" sz="2000" i="1">
                                  <a:solidFill>
                                    <a:schemeClr val="tx1"/>
                                  </a:solidFill>
                                  <a:latin typeface="Cambria Math" panose="02040503050406030204" pitchFamily="18" charset="0"/>
                                  <a:ea typeface="Cambria Math" panose="02040503050406030204" pitchFamily="18" charset="0"/>
                                </a:rPr>
                                <m:t>𝜈</m:t>
                              </m:r>
                              <m:r>
                                <a:rPr lang="pl-PL" sz="2000" b="0" i="1" smtClean="0">
                                  <a:solidFill>
                                    <a:schemeClr val="tx1"/>
                                  </a:solidFill>
                                  <a:latin typeface="Cambria Math" panose="02040503050406030204" pitchFamily="18" charset="0"/>
                                  <a:ea typeface="Cambria Math" panose="02040503050406030204" pitchFamily="18" charset="0"/>
                                </a:rPr>
                                <m:t>𝑘</m:t>
                              </m:r>
                              <m:r>
                                <a:rPr lang="pl-PL" sz="2000" b="0" i="1" smtClean="0">
                                  <a:solidFill>
                                    <a:schemeClr val="tx1"/>
                                  </a:solidFill>
                                  <a:latin typeface="Cambria Math" panose="02040503050406030204" pitchFamily="18" charset="0"/>
                                  <a:ea typeface="Cambria Math" panose="02040503050406030204" pitchFamily="18" charset="0"/>
                                </a:rPr>
                                <m:t>+1)</m:t>
                              </m:r>
                            </m:den>
                          </m:f>
                        </m:e>
                      </m:nary>
                      <m:r>
                        <a:rPr lang="pl-PL" sz="2000" b="0" i="1" smtClean="0">
                          <a:solidFill>
                            <a:schemeClr val="tx1"/>
                          </a:solidFill>
                          <a:latin typeface="Cambria Math" panose="02040503050406030204" pitchFamily="18" charset="0"/>
                          <a:ea typeface="Cambria Math" panose="02040503050406030204" pitchFamily="18" charset="0"/>
                        </a:rPr>
                        <m:t>≈</m:t>
                      </m:r>
                      <m:nary>
                        <m:naryPr>
                          <m:chr m:val="∑"/>
                          <m:ctrlPr>
                            <a:rPr lang="pl-PL" sz="2000" i="1">
                              <a:solidFill>
                                <a:schemeClr val="tx1"/>
                              </a:solidFill>
                              <a:latin typeface="Cambria Math" panose="02040503050406030204" pitchFamily="18" charset="0"/>
                              <a:ea typeface="Cambria Math" panose="02040503050406030204" pitchFamily="18" charset="0"/>
                            </a:rPr>
                          </m:ctrlPr>
                        </m:naryPr>
                        <m:sub>
                          <m:r>
                            <m:rPr>
                              <m:brk m:alnAt="23"/>
                            </m:rPr>
                            <a:rPr lang="pl-PL" sz="2000" i="1">
                              <a:solidFill>
                                <a:schemeClr val="tx1"/>
                              </a:solidFill>
                              <a:latin typeface="Cambria Math" panose="02040503050406030204" pitchFamily="18" charset="0"/>
                              <a:ea typeface="Cambria Math" panose="02040503050406030204" pitchFamily="18" charset="0"/>
                            </a:rPr>
                            <m:t>𝑘</m:t>
                          </m:r>
                          <m:r>
                            <a:rPr lang="pl-PL" sz="2000" i="1">
                              <a:solidFill>
                                <a:schemeClr val="tx1"/>
                              </a:solidFill>
                              <a:latin typeface="Cambria Math" panose="02040503050406030204" pitchFamily="18" charset="0"/>
                              <a:ea typeface="Cambria Math" panose="02040503050406030204" pitchFamily="18" charset="0"/>
                            </a:rPr>
                            <m:t>=0</m:t>
                          </m:r>
                        </m:sub>
                        <m:sup>
                          <m:r>
                            <a:rPr lang="pl-PL" sz="2000" b="0" i="1" smtClean="0">
                              <a:solidFill>
                                <a:schemeClr val="tx1"/>
                              </a:solidFill>
                              <a:latin typeface="Cambria Math" panose="02040503050406030204" pitchFamily="18" charset="0"/>
                              <a:ea typeface="Cambria Math" panose="02040503050406030204" pitchFamily="18" charset="0"/>
                            </a:rPr>
                            <m:t>𝐾</m:t>
                          </m:r>
                        </m:sup>
                        <m:e>
                          <m:f>
                            <m:fPr>
                              <m:ctrlPr>
                                <a:rPr lang="pl-PL" sz="2000" i="1">
                                  <a:solidFill>
                                    <a:schemeClr val="tx1"/>
                                  </a:solidFill>
                                  <a:latin typeface="Cambria Math" panose="02040503050406030204" pitchFamily="18" charset="0"/>
                                  <a:ea typeface="Cambria Math" panose="02040503050406030204" pitchFamily="18" charset="0"/>
                                </a:rPr>
                              </m:ctrlPr>
                            </m:fPr>
                            <m:num>
                              <m:sSup>
                                <m:sSupPr>
                                  <m:ctrlPr>
                                    <a:rPr lang="pl-PL" sz="2000" i="1">
                                      <a:solidFill>
                                        <a:schemeClr val="tx1"/>
                                      </a:solidFill>
                                      <a:latin typeface="Cambria Math" panose="02040503050406030204" pitchFamily="18" charset="0"/>
                                      <a:ea typeface="Cambria Math" panose="02040503050406030204" pitchFamily="18" charset="0"/>
                                    </a:rPr>
                                  </m:ctrlPr>
                                </m:sSupPr>
                                <m:e>
                                  <m:r>
                                    <a:rPr lang="pl-PL" sz="2000" i="1">
                                      <a:solidFill>
                                        <a:schemeClr val="tx1"/>
                                      </a:solidFill>
                                      <a:latin typeface="Cambria Math" panose="02040503050406030204" pitchFamily="18" charset="0"/>
                                      <a:ea typeface="Cambria Math" panose="02040503050406030204" pitchFamily="18" charset="0"/>
                                    </a:rPr>
                                    <m:t>𝑋</m:t>
                                  </m:r>
                                </m:e>
                                <m:sup>
                                  <m:r>
                                    <a:rPr lang="pl-PL" sz="2000" i="1">
                                      <a:solidFill>
                                        <a:schemeClr val="tx1"/>
                                      </a:solidFill>
                                      <a:latin typeface="Cambria Math" panose="02040503050406030204" pitchFamily="18" charset="0"/>
                                      <a:ea typeface="Cambria Math" panose="02040503050406030204" pitchFamily="18" charset="0"/>
                                    </a:rPr>
                                    <m:t>𝑘</m:t>
                                  </m:r>
                                </m:sup>
                              </m:sSup>
                            </m:num>
                            <m:den>
                              <m:r>
                                <m:rPr>
                                  <m:sty m:val="p"/>
                                </m:rPr>
                                <a:rPr lang="el-GR" sz="2000" i="0">
                                  <a:solidFill>
                                    <a:schemeClr val="tx1"/>
                                  </a:solidFill>
                                  <a:latin typeface="Cambria Math" panose="02040503050406030204" pitchFamily="18" charset="0"/>
                                  <a:ea typeface="Cambria Math" panose="02040503050406030204" pitchFamily="18" charset="0"/>
                                </a:rPr>
                                <m:t>Γ</m:t>
                              </m:r>
                              <m:d>
                                <m:dPr>
                                  <m:ctrlPr>
                                    <a:rPr lang="pl-PL" sz="2000" i="1">
                                      <a:solidFill>
                                        <a:schemeClr val="tx1"/>
                                      </a:solidFill>
                                      <a:latin typeface="Cambria Math" panose="02040503050406030204" pitchFamily="18" charset="0"/>
                                      <a:ea typeface="Cambria Math" panose="02040503050406030204" pitchFamily="18" charset="0"/>
                                    </a:rPr>
                                  </m:ctrlPr>
                                </m:dPr>
                                <m:e>
                                  <m:r>
                                    <a:rPr lang="en-US" sz="2000" i="1">
                                      <a:solidFill>
                                        <a:schemeClr val="tx1"/>
                                      </a:solidFill>
                                      <a:latin typeface="Cambria Math" panose="02040503050406030204" pitchFamily="18" charset="0"/>
                                      <a:ea typeface="Cambria Math" panose="02040503050406030204" pitchFamily="18" charset="0"/>
                                    </a:rPr>
                                    <m:t>𝜈</m:t>
                                  </m:r>
                                  <m:r>
                                    <a:rPr lang="pl-PL" sz="2000" i="1">
                                      <a:solidFill>
                                        <a:schemeClr val="tx1"/>
                                      </a:solidFill>
                                      <a:latin typeface="Cambria Math" panose="02040503050406030204" pitchFamily="18" charset="0"/>
                                      <a:ea typeface="Cambria Math" panose="02040503050406030204" pitchFamily="18" charset="0"/>
                                    </a:rPr>
                                    <m:t>𝑘</m:t>
                                  </m:r>
                                  <m:r>
                                    <a:rPr lang="pl-PL" sz="2000" b="0" i="1" smtClean="0">
                                      <a:solidFill>
                                        <a:schemeClr val="tx1"/>
                                      </a:solidFill>
                                      <a:latin typeface="Cambria Math" panose="02040503050406030204" pitchFamily="18" charset="0"/>
                                      <a:ea typeface="Cambria Math" panose="02040503050406030204" pitchFamily="18" charset="0"/>
                                    </a:rPr>
                                    <m:t>+1</m:t>
                                  </m:r>
                                </m:e>
                              </m:d>
                            </m:den>
                          </m:f>
                        </m:e>
                      </m:nary>
                      <m:r>
                        <a:rPr lang="pl-PL" sz="2000" b="0" i="1" smtClean="0">
                          <a:solidFill>
                            <a:schemeClr val="tx1"/>
                          </a:solidFill>
                          <a:latin typeface="Cambria Math" panose="02040503050406030204" pitchFamily="18" charset="0"/>
                          <a:ea typeface="Cambria Math" panose="02040503050406030204" pitchFamily="18" charset="0"/>
                        </a:rPr>
                        <m:t>,</m:t>
                      </m:r>
                    </m:oMath>
                  </m:oMathPara>
                </a14:m>
                <a:endParaRPr lang="pl-PL" sz="2000" dirty="0">
                  <a:solidFill>
                    <a:schemeClr val="tx1"/>
                  </a:solidFill>
                </a:endParaRPr>
              </a:p>
              <a:p>
                <a:pPr marL="0" indent="0">
                  <a:buNone/>
                </a:pPr>
                <a:r>
                  <a:rPr lang="pl-PL" sz="2000" dirty="0">
                    <a:solidFill>
                      <a:schemeClr val="tx1"/>
                    </a:solidFill>
                  </a:rPr>
                  <a:t>Dla odpowiednio dużego </a:t>
                </a:r>
                <a14:m>
                  <m:oMath xmlns:m="http://schemas.openxmlformats.org/officeDocument/2006/math">
                    <m:r>
                      <a:rPr lang="pl-PL" sz="2000" b="0" i="1" smtClean="0">
                        <a:solidFill>
                          <a:schemeClr val="tx1"/>
                        </a:solidFill>
                        <a:latin typeface="Cambria Math" panose="02040503050406030204" pitchFamily="18" charset="0"/>
                      </a:rPr>
                      <m:t>𝐾</m:t>
                    </m:r>
                  </m:oMath>
                </a14:m>
                <a:r>
                  <a:rPr lang="pl-PL" sz="2000" dirty="0">
                    <a:solidFill>
                      <a:schemeClr val="tx1"/>
                    </a:solidFill>
                  </a:rPr>
                  <a:t>. Nie możemy jednak wziąć zbyt dużego </a:t>
                </a:r>
                <a14:m>
                  <m:oMath xmlns:m="http://schemas.openxmlformats.org/officeDocument/2006/math">
                    <m:r>
                      <a:rPr lang="pl-PL" sz="2000" i="1">
                        <a:solidFill>
                          <a:schemeClr val="tx1"/>
                        </a:solidFill>
                        <a:latin typeface="Cambria Math" panose="02040503050406030204" pitchFamily="18" charset="0"/>
                      </a:rPr>
                      <m:t>𝐾</m:t>
                    </m:r>
                  </m:oMath>
                </a14:m>
                <a:r>
                  <a:rPr lang="pl-PL" sz="2000" dirty="0">
                    <a:solidFill>
                      <a:schemeClr val="tx1"/>
                    </a:solidFill>
                  </a:rPr>
                  <a:t> ze względu na funkcję </a:t>
                </a:r>
                <a14:m>
                  <m:oMath xmlns:m="http://schemas.openxmlformats.org/officeDocument/2006/math">
                    <m:r>
                      <m:rPr>
                        <m:sty m:val="p"/>
                      </m:rPr>
                      <a:rPr lang="el-GR" sz="2000" i="1">
                        <a:solidFill>
                          <a:schemeClr val="tx1"/>
                        </a:solidFill>
                        <a:latin typeface="Cambria Math" panose="02040503050406030204" pitchFamily="18" charset="0"/>
                        <a:ea typeface="Cambria Math" panose="02040503050406030204" pitchFamily="18" charset="0"/>
                      </a:rPr>
                      <m:t>Γ</m:t>
                    </m:r>
                  </m:oMath>
                </a14:m>
                <a:r>
                  <a:rPr lang="pl-PL" sz="2000" dirty="0">
                    <a:solidFill>
                      <a:schemeClr val="tx1"/>
                    </a:solidFill>
                  </a:rPr>
                  <a:t>.</a:t>
                </a:r>
              </a:p>
            </p:txBody>
          </p:sp>
        </mc:Choice>
        <mc:Fallback xmlns="">
          <p:sp>
            <p:nvSpPr>
              <p:cNvPr id="4" name="Symbol zastępczy zawartości 3">
                <a:extLst>
                  <a:ext uri="{FF2B5EF4-FFF2-40B4-BE49-F238E27FC236}">
                    <a16:creationId xmlns:a16="http://schemas.microsoft.com/office/drawing/2014/main" id="{FB503576-11B5-32D1-790E-F7E6E74B5C14}"/>
                  </a:ext>
                </a:extLst>
              </p:cNvPr>
              <p:cNvSpPr>
                <a:spLocks noGrp="1" noRot="1" noChangeAspect="1" noMove="1" noResize="1" noEditPoints="1" noAdjustHandles="1" noChangeArrowheads="1" noChangeShapeType="1" noTextEdit="1"/>
              </p:cNvSpPr>
              <p:nvPr>
                <p:ph sz="half" idx="2"/>
              </p:nvPr>
            </p:nvSpPr>
            <p:spPr>
              <a:blipFill>
                <a:blip r:embed="rId2"/>
                <a:stretch>
                  <a:fillRect l="-2806" t="-2080" r="-3704"/>
                </a:stretch>
              </a:blipFill>
            </p:spPr>
            <p:txBody>
              <a:bodyPr/>
              <a:lstStyle/>
              <a:p>
                <a:r>
                  <a:rPr lang="en-US">
                    <a:noFill/>
                  </a:rPr>
                  <a:t> </a:t>
                </a:r>
              </a:p>
            </p:txBody>
          </p:sp>
        </mc:Fallback>
      </mc:AlternateContent>
      <p:sp>
        <p:nvSpPr>
          <p:cNvPr id="5" name="Symbol zastępczy tekstu 4">
            <a:extLst>
              <a:ext uri="{FF2B5EF4-FFF2-40B4-BE49-F238E27FC236}">
                <a16:creationId xmlns:a16="http://schemas.microsoft.com/office/drawing/2014/main" id="{01F400F4-98F8-3BEE-6BD2-40C97284896E}"/>
              </a:ext>
            </a:extLst>
          </p:cNvPr>
          <p:cNvSpPr>
            <a:spLocks noGrp="1"/>
          </p:cNvSpPr>
          <p:nvPr>
            <p:ph type="body" sz="quarter" idx="3"/>
          </p:nvPr>
        </p:nvSpPr>
        <p:spPr/>
        <p:txBody>
          <a:bodyPr/>
          <a:lstStyle/>
          <a:p>
            <a:r>
              <a:rPr lang="pl-PL" sz="2400" u="sng" cap="small" dirty="0"/>
              <a:t>Co robić?</a:t>
            </a:r>
            <a:endParaRPr lang="en-US" sz="2400" u="sng" cap="small" dirty="0"/>
          </a:p>
        </p:txBody>
      </p:sp>
      <mc:AlternateContent xmlns:mc="http://schemas.openxmlformats.org/markup-compatibility/2006" xmlns:a14="http://schemas.microsoft.com/office/drawing/2010/main">
        <mc:Choice Requires="a14">
          <p:sp>
            <p:nvSpPr>
              <p:cNvPr id="6" name="Symbol zastępczy zawartości 5">
                <a:extLst>
                  <a:ext uri="{FF2B5EF4-FFF2-40B4-BE49-F238E27FC236}">
                    <a16:creationId xmlns:a16="http://schemas.microsoft.com/office/drawing/2014/main" id="{77D7E4EF-196A-503A-1F8C-3ACE3FF54A51}"/>
                  </a:ext>
                </a:extLst>
              </p:cNvPr>
              <p:cNvSpPr>
                <a:spLocks noGrp="1"/>
              </p:cNvSpPr>
              <p:nvPr>
                <p:ph sz="quarter" idx="4"/>
              </p:nvPr>
            </p:nvSpPr>
            <p:spPr/>
            <p:txBody>
              <a:bodyPr/>
              <a:lstStyle/>
              <a:p>
                <a:pPr marL="0" indent="0">
                  <a:buNone/>
                </a:pPr>
                <a:r>
                  <a:rPr lang="pl-PL" sz="2000" dirty="0">
                    <a:solidFill>
                      <a:schemeClr val="tx1"/>
                    </a:solidFill>
                  </a:rPr>
                  <a:t>Jeżeli </a:t>
                </a:r>
                <a14:m>
                  <m:oMath xmlns:m="http://schemas.openxmlformats.org/officeDocument/2006/math">
                    <m:r>
                      <a:rPr lang="pl-PL" sz="2000" b="0" i="1" smtClean="0">
                        <a:solidFill>
                          <a:schemeClr val="tx1"/>
                        </a:solidFill>
                        <a:latin typeface="Cambria Math" panose="02040503050406030204" pitchFamily="18" charset="0"/>
                      </a:rPr>
                      <m:t>𝑋</m:t>
                    </m:r>
                    <m:r>
                      <a:rPr lang="pl-PL" sz="2000" b="0" i="1" smtClean="0">
                        <a:solidFill>
                          <a:schemeClr val="tx1"/>
                        </a:solidFill>
                        <a:latin typeface="Cambria Math" panose="02040503050406030204" pitchFamily="18" charset="0"/>
                        <a:ea typeface="Cambria Math" panose="02040503050406030204" pitchFamily="18" charset="0"/>
                      </a:rPr>
                      <m:t>∈</m:t>
                    </m:r>
                    <m:r>
                      <a:rPr lang="pl-PL" sz="2000" b="0" i="1" smtClean="0">
                        <a:solidFill>
                          <a:schemeClr val="tx1"/>
                        </a:solidFill>
                        <a:latin typeface="Cambria Math" panose="02040503050406030204" pitchFamily="18" charset="0"/>
                        <a:ea typeface="Cambria Math" panose="02040503050406030204" pitchFamily="18" charset="0"/>
                      </a:rPr>
                      <m:t>ℳ</m:t>
                    </m:r>
                    <m:d>
                      <m:dPr>
                        <m:ctrlPr>
                          <a:rPr lang="pl-PL" sz="2000" b="0" i="1" smtClean="0">
                            <a:solidFill>
                              <a:schemeClr val="tx1"/>
                            </a:solidFill>
                            <a:latin typeface="Cambria Math" panose="02040503050406030204" pitchFamily="18" charset="0"/>
                            <a:ea typeface="Cambria Math" panose="02040503050406030204" pitchFamily="18" charset="0"/>
                          </a:rPr>
                        </m:ctrlPr>
                      </m:dPr>
                      <m:e>
                        <m:r>
                          <a:rPr lang="pl-PL" sz="2000" b="0" i="1" smtClean="0">
                            <a:solidFill>
                              <a:schemeClr val="tx1"/>
                            </a:solidFill>
                            <a:latin typeface="Cambria Math" panose="02040503050406030204" pitchFamily="18" charset="0"/>
                            <a:ea typeface="Cambria Math" panose="02040503050406030204" pitchFamily="18" charset="0"/>
                          </a:rPr>
                          <m:t>ℝ</m:t>
                        </m:r>
                      </m:e>
                    </m:d>
                  </m:oMath>
                </a14:m>
                <a:r>
                  <a:rPr lang="pl-PL" sz="2000" dirty="0">
                    <a:solidFill>
                      <a:schemeClr val="tx1"/>
                    </a:solidFill>
                  </a:rPr>
                  <a:t> jest </a:t>
                </a:r>
                <a:r>
                  <a:rPr lang="pl-PL" sz="2000" dirty="0" err="1">
                    <a:solidFill>
                      <a:schemeClr val="tx1"/>
                    </a:solidFill>
                  </a:rPr>
                  <a:t>diagonalizowalna</a:t>
                </a:r>
                <a:r>
                  <a:rPr lang="pl-PL" sz="2000" dirty="0">
                    <a:solidFill>
                      <a:schemeClr val="tx1"/>
                    </a:solidFill>
                  </a:rPr>
                  <a:t> to możemy zapisać</a:t>
                </a:r>
              </a:p>
              <a:p>
                <a:pPr marL="0" indent="0">
                  <a:buNone/>
                </a:pP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a:rPr lang="pl-PL" sz="2000" i="1">
                              <a:solidFill>
                                <a:schemeClr val="tx1"/>
                              </a:solidFill>
                              <a:latin typeface="Cambria Math" panose="02040503050406030204" pitchFamily="18" charset="0"/>
                            </a:rPr>
                            <m:t>𝐸</m:t>
                          </m:r>
                        </m:e>
                        <m:sub>
                          <m:r>
                            <a:rPr lang="en-US" sz="2000" i="1">
                              <a:solidFill>
                                <a:schemeClr val="tx1"/>
                              </a:solidFill>
                              <a:latin typeface="Cambria Math" panose="02040503050406030204" pitchFamily="18" charset="0"/>
                              <a:ea typeface="Cambria Math" panose="02040503050406030204" pitchFamily="18" charset="0"/>
                            </a:rPr>
                            <m:t>𝜈</m:t>
                          </m:r>
                        </m:sub>
                      </m:sSub>
                      <m:d>
                        <m:dPr>
                          <m:ctrlPr>
                            <a:rPr lang="pl-PL" sz="2000" b="0" i="1" smtClean="0">
                              <a:solidFill>
                                <a:schemeClr val="tx1"/>
                              </a:solidFill>
                              <a:latin typeface="Cambria Math" panose="02040503050406030204" pitchFamily="18" charset="0"/>
                              <a:ea typeface="Cambria Math" panose="02040503050406030204" pitchFamily="18" charset="0"/>
                            </a:rPr>
                          </m:ctrlPr>
                        </m:dPr>
                        <m:e>
                          <m:r>
                            <a:rPr lang="pl-PL" sz="2000" b="0" i="1" smtClean="0">
                              <a:solidFill>
                                <a:schemeClr val="tx1"/>
                              </a:solidFill>
                              <a:latin typeface="Cambria Math" panose="02040503050406030204" pitchFamily="18" charset="0"/>
                              <a:ea typeface="Cambria Math" panose="02040503050406030204" pitchFamily="18" charset="0"/>
                            </a:rPr>
                            <m:t>𝑋</m:t>
                          </m:r>
                        </m:e>
                      </m:d>
                      <m:r>
                        <a:rPr lang="pl-PL" sz="2000" b="0" i="1" smtClean="0">
                          <a:solidFill>
                            <a:schemeClr val="tx1"/>
                          </a:solidFill>
                          <a:latin typeface="Cambria Math" panose="02040503050406030204" pitchFamily="18" charset="0"/>
                          <a:ea typeface="Cambria Math" panose="02040503050406030204" pitchFamily="18" charset="0"/>
                        </a:rPr>
                        <m:t>=</m:t>
                      </m:r>
                      <m:sSup>
                        <m:sSupPr>
                          <m:ctrlPr>
                            <a:rPr lang="pl-PL" sz="2000" b="0" i="1" smtClean="0">
                              <a:solidFill>
                                <a:schemeClr val="tx1"/>
                              </a:solidFill>
                              <a:latin typeface="Cambria Math" panose="02040503050406030204" pitchFamily="18" charset="0"/>
                              <a:ea typeface="Cambria Math" panose="02040503050406030204" pitchFamily="18" charset="0"/>
                            </a:rPr>
                          </m:ctrlPr>
                        </m:sSupPr>
                        <m:e>
                          <m:r>
                            <a:rPr lang="pl-PL" sz="2000" b="0" i="1" smtClean="0">
                              <a:solidFill>
                                <a:schemeClr val="tx1"/>
                              </a:solidFill>
                              <a:latin typeface="Cambria Math" panose="02040503050406030204" pitchFamily="18" charset="0"/>
                              <a:ea typeface="Cambria Math" panose="02040503050406030204" pitchFamily="18" charset="0"/>
                            </a:rPr>
                            <m:t>𝑃</m:t>
                          </m:r>
                        </m:e>
                        <m:sup>
                          <m:r>
                            <a:rPr lang="pl-PL" sz="2000" b="0" i="1" smtClean="0">
                              <a:solidFill>
                                <a:schemeClr val="tx1"/>
                              </a:solidFill>
                              <a:latin typeface="Cambria Math" panose="02040503050406030204" pitchFamily="18" charset="0"/>
                              <a:ea typeface="Cambria Math" panose="02040503050406030204" pitchFamily="18" charset="0"/>
                            </a:rPr>
                            <m:t>−1</m:t>
                          </m:r>
                        </m:sup>
                      </m:sSup>
                      <m:r>
                        <m:rPr>
                          <m:sty m:val="p"/>
                        </m:rPr>
                        <a:rPr lang="pl-PL" sz="2000" b="0" i="0" smtClean="0">
                          <a:solidFill>
                            <a:schemeClr val="tx1"/>
                          </a:solidFill>
                          <a:latin typeface="Cambria Math" panose="02040503050406030204" pitchFamily="18" charset="0"/>
                          <a:ea typeface="Cambria Math" panose="02040503050406030204" pitchFamily="18" charset="0"/>
                        </a:rPr>
                        <m:t>diag</m:t>
                      </m:r>
                      <m:d>
                        <m:dPr>
                          <m:ctrlPr>
                            <a:rPr lang="pl-PL" sz="2000" b="0" i="1" smtClean="0">
                              <a:solidFill>
                                <a:schemeClr val="tx1"/>
                              </a:solidFill>
                              <a:latin typeface="Cambria Math" panose="02040503050406030204" pitchFamily="18" charset="0"/>
                              <a:ea typeface="Cambria Math" panose="02040503050406030204" pitchFamily="18" charset="0"/>
                            </a:rPr>
                          </m:ctrlPr>
                        </m:dPr>
                        <m:e>
                          <m:sSub>
                            <m:sSubPr>
                              <m:ctrlPr>
                                <a:rPr lang="en-US" sz="2000" i="1">
                                  <a:solidFill>
                                    <a:schemeClr val="tx1"/>
                                  </a:solidFill>
                                  <a:latin typeface="Cambria Math" panose="02040503050406030204" pitchFamily="18" charset="0"/>
                                </a:rPr>
                              </m:ctrlPr>
                            </m:sSubPr>
                            <m:e>
                              <m:r>
                                <a:rPr lang="pl-PL" sz="2000" i="1">
                                  <a:solidFill>
                                    <a:schemeClr val="tx1"/>
                                  </a:solidFill>
                                  <a:latin typeface="Cambria Math" panose="02040503050406030204" pitchFamily="18" charset="0"/>
                                </a:rPr>
                                <m:t>𝐸</m:t>
                              </m:r>
                            </m:e>
                            <m:sub>
                              <m:r>
                                <a:rPr lang="en-US" sz="2000" i="1">
                                  <a:solidFill>
                                    <a:schemeClr val="tx1"/>
                                  </a:solidFill>
                                  <a:latin typeface="Cambria Math" panose="02040503050406030204" pitchFamily="18" charset="0"/>
                                  <a:ea typeface="Cambria Math" panose="02040503050406030204" pitchFamily="18" charset="0"/>
                                </a:rPr>
                                <m:t>𝜈</m:t>
                              </m:r>
                            </m:sub>
                          </m:sSub>
                          <m:d>
                            <m:dPr>
                              <m:ctrlPr>
                                <a:rPr lang="pl-PL" sz="2000" i="1">
                                  <a:solidFill>
                                    <a:schemeClr val="tx1"/>
                                  </a:solidFill>
                                  <a:latin typeface="Cambria Math" panose="02040503050406030204" pitchFamily="18" charset="0"/>
                                  <a:ea typeface="Cambria Math" panose="02040503050406030204" pitchFamily="18" charset="0"/>
                                </a:rPr>
                              </m:ctrlPr>
                            </m:dPr>
                            <m:e>
                              <m:acc>
                                <m:accPr>
                                  <m:chr m:val="⃗"/>
                                  <m:ctrlPr>
                                    <a:rPr lang="pl-PL" sz="2000" i="1" smtClean="0">
                                      <a:solidFill>
                                        <a:schemeClr val="tx1"/>
                                      </a:solidFill>
                                      <a:latin typeface="Cambria Math" panose="02040503050406030204" pitchFamily="18" charset="0"/>
                                      <a:ea typeface="Cambria Math" panose="02040503050406030204" pitchFamily="18" charset="0"/>
                                    </a:rPr>
                                  </m:ctrlPr>
                                </m:accPr>
                                <m:e>
                                  <m:r>
                                    <a:rPr lang="pl-PL" sz="2000" i="1">
                                      <a:solidFill>
                                        <a:schemeClr val="tx1"/>
                                      </a:solidFill>
                                      <a:latin typeface="Cambria Math" panose="02040503050406030204" pitchFamily="18" charset="0"/>
                                      <a:ea typeface="Cambria Math" panose="02040503050406030204" pitchFamily="18" charset="0"/>
                                    </a:rPr>
                                    <m:t>𝜆</m:t>
                                  </m:r>
                                </m:e>
                              </m:acc>
                            </m:e>
                          </m:d>
                        </m:e>
                      </m:d>
                      <m:r>
                        <a:rPr lang="pl-PL" sz="2000" b="0" i="1" smtClean="0">
                          <a:solidFill>
                            <a:schemeClr val="tx1"/>
                          </a:solidFill>
                          <a:latin typeface="Cambria Math" panose="02040503050406030204" pitchFamily="18" charset="0"/>
                          <a:ea typeface="Cambria Math" panose="02040503050406030204" pitchFamily="18" charset="0"/>
                        </a:rPr>
                        <m:t>𝑃</m:t>
                      </m:r>
                      <m:r>
                        <a:rPr lang="pl-PL" sz="2000" b="0" i="1" smtClean="0">
                          <a:solidFill>
                            <a:schemeClr val="tx1"/>
                          </a:solidFill>
                          <a:latin typeface="Cambria Math" panose="02040503050406030204" pitchFamily="18" charset="0"/>
                          <a:ea typeface="Cambria Math" panose="02040503050406030204" pitchFamily="18" charset="0"/>
                        </a:rPr>
                        <m:t>,</m:t>
                      </m:r>
                    </m:oMath>
                  </m:oMathPara>
                </a14:m>
                <a:endParaRPr lang="pl-PL" sz="2000" dirty="0">
                  <a:solidFill>
                    <a:schemeClr val="tx1"/>
                  </a:solidFill>
                </a:endParaRPr>
              </a:p>
              <a:p>
                <a:pPr marL="0" indent="0">
                  <a:buNone/>
                </a:pPr>
                <a:r>
                  <a:rPr lang="pl-PL" sz="2000" dirty="0">
                    <a:solidFill>
                      <a:schemeClr val="tx1"/>
                    </a:solidFill>
                  </a:rPr>
                  <a:t>gdzie </a:t>
                </a:r>
                <a14:m>
                  <m:oMath xmlns:m="http://schemas.openxmlformats.org/officeDocument/2006/math">
                    <m:acc>
                      <m:accPr>
                        <m:chr m:val="⃗"/>
                        <m:ctrlPr>
                          <a:rPr lang="pl-PL" sz="2000" i="1" smtClean="0">
                            <a:solidFill>
                              <a:schemeClr val="tx1"/>
                            </a:solidFill>
                            <a:latin typeface="Cambria Math" panose="02040503050406030204" pitchFamily="18" charset="0"/>
                            <a:ea typeface="Cambria Math" panose="02040503050406030204" pitchFamily="18" charset="0"/>
                          </a:rPr>
                        </m:ctrlPr>
                      </m:accPr>
                      <m:e>
                        <m:r>
                          <a:rPr lang="pl-PL" sz="2000" i="1">
                            <a:solidFill>
                              <a:schemeClr val="tx1"/>
                            </a:solidFill>
                            <a:latin typeface="Cambria Math" panose="02040503050406030204" pitchFamily="18" charset="0"/>
                            <a:ea typeface="Cambria Math" panose="02040503050406030204" pitchFamily="18" charset="0"/>
                          </a:rPr>
                          <m:t>𝜆</m:t>
                        </m:r>
                      </m:e>
                    </m:acc>
                  </m:oMath>
                </a14:m>
                <a:r>
                  <a:rPr lang="pl-PL" sz="2000" dirty="0">
                    <a:solidFill>
                      <a:schemeClr val="tx1"/>
                    </a:solidFill>
                  </a:rPr>
                  <a:t> to wektor wartości własnych </a:t>
                </a:r>
                <a14:m>
                  <m:oMath xmlns:m="http://schemas.openxmlformats.org/officeDocument/2006/math">
                    <m:r>
                      <a:rPr lang="pl-PL" sz="2000" i="1">
                        <a:solidFill>
                          <a:schemeClr val="tx1"/>
                        </a:solidFill>
                        <a:latin typeface="Cambria Math" panose="02040503050406030204" pitchFamily="18" charset="0"/>
                      </a:rPr>
                      <m:t>𝑋</m:t>
                    </m:r>
                  </m:oMath>
                </a14:m>
                <a:r>
                  <a:rPr lang="pl-PL" sz="2000" dirty="0">
                    <a:solidFill>
                      <a:schemeClr val="tx1"/>
                    </a:solidFill>
                  </a:rPr>
                  <a:t>, </a:t>
                </a:r>
                <a14:m>
                  <m:oMath xmlns:m="http://schemas.openxmlformats.org/officeDocument/2006/math">
                    <m:r>
                      <m:rPr>
                        <m:sty m:val="p"/>
                      </m:rPr>
                      <a:rPr lang="pl-PL" sz="2000">
                        <a:solidFill>
                          <a:schemeClr val="tx1"/>
                        </a:solidFill>
                        <a:latin typeface="Cambria Math" panose="02040503050406030204" pitchFamily="18" charset="0"/>
                        <a:ea typeface="Cambria Math" panose="02040503050406030204" pitchFamily="18" charset="0"/>
                      </a:rPr>
                      <m:t>diag</m:t>
                    </m:r>
                    <m:d>
                      <m:dPr>
                        <m:ctrlPr>
                          <a:rPr lang="pl-PL" sz="2000" b="0" i="1" smtClean="0">
                            <a:solidFill>
                              <a:schemeClr val="tx1"/>
                            </a:solidFill>
                            <a:latin typeface="Cambria Math" panose="02040503050406030204" pitchFamily="18" charset="0"/>
                            <a:ea typeface="Cambria Math" panose="02040503050406030204" pitchFamily="18" charset="0"/>
                          </a:rPr>
                        </m:ctrlPr>
                      </m:dPr>
                      <m:e>
                        <m:sSub>
                          <m:sSubPr>
                            <m:ctrlPr>
                              <a:rPr lang="pl-PL" sz="2000" b="0" i="1" smtClean="0">
                                <a:solidFill>
                                  <a:schemeClr val="tx1"/>
                                </a:solidFill>
                                <a:latin typeface="Cambria Math" panose="02040503050406030204" pitchFamily="18" charset="0"/>
                                <a:ea typeface="Cambria Math" panose="02040503050406030204" pitchFamily="18" charset="0"/>
                              </a:rPr>
                            </m:ctrlPr>
                          </m:sSubPr>
                          <m:e>
                            <m:r>
                              <m:rPr>
                                <m:sty m:val="p"/>
                              </m:rPr>
                              <a:rPr lang="pl-PL" sz="2000" b="0" i="0" smtClean="0">
                                <a:solidFill>
                                  <a:schemeClr val="tx1"/>
                                </a:solidFill>
                                <a:latin typeface="Cambria Math" panose="02040503050406030204" pitchFamily="18" charset="0"/>
                                <a:ea typeface="Cambria Math" panose="02040503050406030204" pitchFamily="18" charset="0"/>
                              </a:rPr>
                              <m:t>E</m:t>
                            </m:r>
                          </m:e>
                          <m:sub>
                            <m:r>
                              <m:rPr>
                                <m:sty m:val="p"/>
                              </m:rPr>
                              <a:rPr lang="el-GR" sz="2000" b="0" i="1" smtClean="0">
                                <a:solidFill>
                                  <a:schemeClr val="tx1"/>
                                </a:solidFill>
                                <a:latin typeface="Cambria Math" panose="02040503050406030204" pitchFamily="18" charset="0"/>
                                <a:ea typeface="Cambria Math" panose="02040503050406030204" pitchFamily="18" charset="0"/>
                              </a:rPr>
                              <m:t>ν</m:t>
                            </m:r>
                          </m:sub>
                        </m:sSub>
                        <m:d>
                          <m:dPr>
                            <m:ctrlPr>
                              <a:rPr lang="pl-PL" sz="2000" b="0" i="1" smtClean="0">
                                <a:solidFill>
                                  <a:schemeClr val="tx1"/>
                                </a:solidFill>
                                <a:latin typeface="Cambria Math" panose="02040503050406030204" pitchFamily="18" charset="0"/>
                                <a:ea typeface="Cambria Math" panose="02040503050406030204" pitchFamily="18" charset="0"/>
                              </a:rPr>
                            </m:ctrlPr>
                          </m:dPr>
                          <m:e>
                            <m:acc>
                              <m:accPr>
                                <m:chr m:val="⃗"/>
                                <m:ctrlPr>
                                  <a:rPr lang="pl-PL" sz="2000" b="0" i="1" smtClean="0">
                                    <a:solidFill>
                                      <a:schemeClr val="tx1"/>
                                    </a:solidFill>
                                    <a:latin typeface="Cambria Math" panose="02040503050406030204" pitchFamily="18" charset="0"/>
                                    <a:ea typeface="Cambria Math" panose="02040503050406030204" pitchFamily="18" charset="0"/>
                                  </a:rPr>
                                </m:ctrlPr>
                              </m:accPr>
                              <m:e>
                                <m:r>
                                  <a:rPr lang="pl-PL" sz="2000" b="0" i="1" smtClean="0">
                                    <a:solidFill>
                                      <a:schemeClr val="tx1"/>
                                    </a:solidFill>
                                    <a:latin typeface="Cambria Math" panose="02040503050406030204" pitchFamily="18" charset="0"/>
                                    <a:ea typeface="Cambria Math" panose="02040503050406030204" pitchFamily="18" charset="0"/>
                                  </a:rPr>
                                  <m:t>𝜆</m:t>
                                </m:r>
                              </m:e>
                            </m:acc>
                          </m:e>
                        </m:d>
                      </m:e>
                    </m:d>
                  </m:oMath>
                </a14:m>
                <a:r>
                  <a:rPr lang="pl-PL" sz="2000" dirty="0">
                    <a:solidFill>
                      <a:schemeClr val="tx1"/>
                    </a:solidFill>
                  </a:rPr>
                  <a:t> to macierz, której główna przekątna wypełniona jest wartościami </a:t>
                </a:r>
                <a14:m>
                  <m:oMath xmlns:m="http://schemas.openxmlformats.org/officeDocument/2006/math">
                    <m:sSub>
                      <m:sSubPr>
                        <m:ctrlPr>
                          <a:rPr lang="en-US" sz="2000" i="1">
                            <a:solidFill>
                              <a:schemeClr val="tx1"/>
                            </a:solidFill>
                            <a:latin typeface="Cambria Math" panose="02040503050406030204" pitchFamily="18" charset="0"/>
                          </a:rPr>
                        </m:ctrlPr>
                      </m:sSubPr>
                      <m:e>
                        <m:r>
                          <a:rPr lang="pl-PL" sz="2000" i="1">
                            <a:solidFill>
                              <a:schemeClr val="tx1"/>
                            </a:solidFill>
                            <a:latin typeface="Cambria Math" panose="02040503050406030204" pitchFamily="18" charset="0"/>
                          </a:rPr>
                          <m:t>𝐸</m:t>
                        </m:r>
                      </m:e>
                      <m:sub>
                        <m:r>
                          <a:rPr lang="en-US" sz="2000" i="1">
                            <a:solidFill>
                              <a:schemeClr val="tx1"/>
                            </a:solidFill>
                            <a:latin typeface="Cambria Math" panose="02040503050406030204" pitchFamily="18" charset="0"/>
                            <a:ea typeface="Cambria Math" panose="02040503050406030204" pitchFamily="18" charset="0"/>
                          </a:rPr>
                          <m:t>𝜈</m:t>
                        </m:r>
                      </m:sub>
                    </m:sSub>
                    <m:d>
                      <m:dPr>
                        <m:ctrlPr>
                          <a:rPr lang="pl-PL" sz="2000" i="1">
                            <a:solidFill>
                              <a:schemeClr val="tx1"/>
                            </a:solidFill>
                            <a:latin typeface="Cambria Math" panose="02040503050406030204" pitchFamily="18" charset="0"/>
                            <a:ea typeface="Cambria Math" panose="02040503050406030204" pitchFamily="18" charset="0"/>
                          </a:rPr>
                        </m:ctrlPr>
                      </m:dPr>
                      <m:e>
                        <m:acc>
                          <m:accPr>
                            <m:chr m:val="⃗"/>
                            <m:ctrlPr>
                              <a:rPr lang="pl-PL" sz="2000" i="1">
                                <a:solidFill>
                                  <a:schemeClr val="tx1"/>
                                </a:solidFill>
                                <a:latin typeface="Cambria Math" panose="02040503050406030204" pitchFamily="18" charset="0"/>
                                <a:ea typeface="Cambria Math" panose="02040503050406030204" pitchFamily="18" charset="0"/>
                              </a:rPr>
                            </m:ctrlPr>
                          </m:accPr>
                          <m:e>
                            <m:r>
                              <a:rPr lang="pl-PL" sz="2000" i="1">
                                <a:solidFill>
                                  <a:schemeClr val="tx1"/>
                                </a:solidFill>
                                <a:latin typeface="Cambria Math" panose="02040503050406030204" pitchFamily="18" charset="0"/>
                                <a:ea typeface="Cambria Math" panose="02040503050406030204" pitchFamily="18" charset="0"/>
                              </a:rPr>
                              <m:t>𝜆</m:t>
                            </m:r>
                          </m:e>
                        </m:acc>
                      </m:e>
                    </m:d>
                  </m:oMath>
                </a14:m>
                <a:r>
                  <a:rPr lang="pl-PL" sz="2000" dirty="0">
                    <a:solidFill>
                      <a:schemeClr val="tx1"/>
                    </a:solidFill>
                  </a:rPr>
                  <a:t>, </a:t>
                </a:r>
                <a:br>
                  <a:rPr lang="pl-PL" sz="2000" dirty="0">
                    <a:solidFill>
                      <a:schemeClr val="tx1"/>
                    </a:solidFill>
                  </a:rPr>
                </a:br>
                <a:r>
                  <a:rPr lang="pl-PL" sz="2000" dirty="0">
                    <a:solidFill>
                      <a:schemeClr val="tx1"/>
                    </a:solidFill>
                  </a:rPr>
                  <a:t>a </a:t>
                </a:r>
                <a14:m>
                  <m:oMath xmlns:m="http://schemas.openxmlformats.org/officeDocument/2006/math">
                    <m:r>
                      <a:rPr lang="pl-PL" sz="2000" i="1">
                        <a:solidFill>
                          <a:schemeClr val="tx1"/>
                        </a:solidFill>
                        <a:latin typeface="Cambria Math" panose="02040503050406030204" pitchFamily="18" charset="0"/>
                        <a:ea typeface="Cambria Math" panose="02040503050406030204" pitchFamily="18" charset="0"/>
                      </a:rPr>
                      <m:t>𝑃</m:t>
                    </m:r>
                  </m:oMath>
                </a14:m>
                <a:r>
                  <a:rPr lang="pl-PL" sz="2000" dirty="0">
                    <a:solidFill>
                      <a:schemeClr val="tx1"/>
                    </a:solidFill>
                  </a:rPr>
                  <a:t> to macierz przejścia.</a:t>
                </a:r>
              </a:p>
              <a:p>
                <a:pPr marL="0" indent="0">
                  <a:buNone/>
                </a:pPr>
                <a:endParaRPr lang="en-US" dirty="0"/>
              </a:p>
            </p:txBody>
          </p:sp>
        </mc:Choice>
        <mc:Fallback xmlns="">
          <p:sp>
            <p:nvSpPr>
              <p:cNvPr id="6" name="Symbol zastępczy zawartości 5">
                <a:extLst>
                  <a:ext uri="{FF2B5EF4-FFF2-40B4-BE49-F238E27FC236}">
                    <a16:creationId xmlns:a16="http://schemas.microsoft.com/office/drawing/2014/main" id="{77D7E4EF-196A-503A-1F8C-3ACE3FF54A51}"/>
                  </a:ext>
                </a:extLst>
              </p:cNvPr>
              <p:cNvSpPr>
                <a:spLocks noGrp="1" noRot="1" noChangeAspect="1" noMove="1" noResize="1" noEditPoints="1" noAdjustHandles="1" noChangeArrowheads="1" noChangeShapeType="1" noTextEdit="1"/>
              </p:cNvSpPr>
              <p:nvPr>
                <p:ph sz="quarter" idx="4"/>
              </p:nvPr>
            </p:nvSpPr>
            <p:spPr>
              <a:blipFill>
                <a:blip r:embed="rId3"/>
                <a:stretch>
                  <a:fillRect l="-2803" t="-2080" r="-4148"/>
                </a:stretch>
              </a:blipFill>
            </p:spPr>
            <p:txBody>
              <a:bodyPr/>
              <a:lstStyle/>
              <a:p>
                <a:r>
                  <a:rPr lang="en-US">
                    <a:noFill/>
                  </a:rPr>
                  <a:t> </a:t>
                </a:r>
              </a:p>
            </p:txBody>
          </p:sp>
        </mc:Fallback>
      </mc:AlternateContent>
      <p:sp>
        <p:nvSpPr>
          <p:cNvPr id="7" name="Symbol zastępczy daty 6">
            <a:extLst>
              <a:ext uri="{FF2B5EF4-FFF2-40B4-BE49-F238E27FC236}">
                <a16:creationId xmlns:a16="http://schemas.microsoft.com/office/drawing/2014/main" id="{317BD869-1D72-FE91-8C7A-9ACDC0565D0E}"/>
              </a:ext>
            </a:extLst>
          </p:cNvPr>
          <p:cNvSpPr>
            <a:spLocks noGrp="1"/>
          </p:cNvSpPr>
          <p:nvPr>
            <p:ph type="dt" sz="half" idx="10"/>
          </p:nvPr>
        </p:nvSpPr>
        <p:spPr/>
        <p:txBody>
          <a:bodyPr/>
          <a:lstStyle/>
          <a:p>
            <a:r>
              <a:rPr lang="en-US"/>
              <a:t>1-3.12.2023</a:t>
            </a:r>
          </a:p>
        </p:txBody>
      </p:sp>
      <p:sp>
        <p:nvSpPr>
          <p:cNvPr id="8" name="Symbol zastępczy stopki 7">
            <a:extLst>
              <a:ext uri="{FF2B5EF4-FFF2-40B4-BE49-F238E27FC236}">
                <a16:creationId xmlns:a16="http://schemas.microsoft.com/office/drawing/2014/main" id="{F1B29F6C-4A9F-3A97-FE69-43A927CC4BD5}"/>
              </a:ext>
            </a:extLst>
          </p:cNvPr>
          <p:cNvSpPr>
            <a:spLocks noGrp="1"/>
          </p:cNvSpPr>
          <p:nvPr>
            <p:ph type="ftr" sz="quarter" idx="11"/>
          </p:nvPr>
        </p:nvSpPr>
        <p:spPr/>
        <p:txBody>
          <a:bodyPr/>
          <a:lstStyle/>
          <a:p>
            <a:r>
              <a:rPr lang="pl-PL"/>
              <a:t>X Ogólnopolska Matematyczna Konferencja Studentów "OMatKo!!!"</a:t>
            </a:r>
            <a:endParaRPr lang="en-US"/>
          </a:p>
        </p:txBody>
      </p:sp>
      <p:sp>
        <p:nvSpPr>
          <p:cNvPr id="9" name="Symbol zastępczy numeru slajdu 8">
            <a:extLst>
              <a:ext uri="{FF2B5EF4-FFF2-40B4-BE49-F238E27FC236}">
                <a16:creationId xmlns:a16="http://schemas.microsoft.com/office/drawing/2014/main" id="{438F10C2-C497-E84F-40B5-FDB9C8295319}"/>
              </a:ext>
            </a:extLst>
          </p:cNvPr>
          <p:cNvSpPr>
            <a:spLocks noGrp="1"/>
          </p:cNvSpPr>
          <p:nvPr>
            <p:ph type="sldNum" sz="quarter" idx="12"/>
          </p:nvPr>
        </p:nvSpPr>
        <p:spPr/>
        <p:txBody>
          <a:bodyPr/>
          <a:lstStyle/>
          <a:p>
            <a:fld id="{DBA1B0FB-D917-4C8C-928F-313BD683BF39}" type="slidenum">
              <a:rPr lang="en-US" smtClean="0"/>
              <a:t>23</a:t>
            </a:fld>
            <a:endParaRPr lang="en-US"/>
          </a:p>
        </p:txBody>
      </p:sp>
    </p:spTree>
    <p:extLst>
      <p:ext uri="{BB962C8B-B14F-4D97-AF65-F5344CB8AC3E}">
        <p14:creationId xmlns:p14="http://schemas.microsoft.com/office/powerpoint/2010/main" val="15490642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E8BC807-23E8-8C1D-7CAC-A88F0E0E3EBC}"/>
              </a:ext>
            </a:extLst>
          </p:cNvPr>
          <p:cNvSpPr>
            <a:spLocks noGrp="1"/>
          </p:cNvSpPr>
          <p:nvPr>
            <p:ph type="title"/>
          </p:nvPr>
        </p:nvSpPr>
        <p:spPr/>
        <p:txBody>
          <a:bodyPr/>
          <a:lstStyle/>
          <a:p>
            <a:r>
              <a:rPr lang="pl-PL" dirty="0"/>
              <a:t>Macierzowa funkcja </a:t>
            </a:r>
            <a:r>
              <a:rPr lang="pl-PL" dirty="0" err="1"/>
              <a:t>Mittaga-Lefflera</a:t>
            </a:r>
            <a:r>
              <a:rPr lang="pl-PL" dirty="0"/>
              <a:t> – wizualizacja problemu</a:t>
            </a:r>
            <a:endParaRPr lang="en-US" dirty="0"/>
          </a:p>
        </p:txBody>
      </p:sp>
      <p:sp>
        <p:nvSpPr>
          <p:cNvPr id="3" name="Symbol zastępczy tekstu 2">
            <a:extLst>
              <a:ext uri="{FF2B5EF4-FFF2-40B4-BE49-F238E27FC236}">
                <a16:creationId xmlns:a16="http://schemas.microsoft.com/office/drawing/2014/main" id="{A937DD85-A8AD-3E28-D2BE-E389D3A52678}"/>
              </a:ext>
            </a:extLst>
          </p:cNvPr>
          <p:cNvSpPr>
            <a:spLocks noGrp="1"/>
          </p:cNvSpPr>
          <p:nvPr>
            <p:ph type="body" idx="1"/>
          </p:nvPr>
        </p:nvSpPr>
        <p:spPr/>
        <p:txBody>
          <a:bodyPr/>
          <a:lstStyle/>
          <a:p>
            <a:r>
              <a:rPr lang="pl-PL" sz="2400" u="sng" cap="small" dirty="0"/>
              <a:t>Czego nie robić?</a:t>
            </a:r>
            <a:endParaRPr lang="en-US" sz="2400" u="sng" cap="small" dirty="0"/>
          </a:p>
        </p:txBody>
      </p:sp>
      <p:sp>
        <p:nvSpPr>
          <p:cNvPr id="5" name="Symbol zastępczy tekstu 4">
            <a:extLst>
              <a:ext uri="{FF2B5EF4-FFF2-40B4-BE49-F238E27FC236}">
                <a16:creationId xmlns:a16="http://schemas.microsoft.com/office/drawing/2014/main" id="{01F400F4-98F8-3BEE-6BD2-40C97284896E}"/>
              </a:ext>
            </a:extLst>
          </p:cNvPr>
          <p:cNvSpPr>
            <a:spLocks noGrp="1"/>
          </p:cNvSpPr>
          <p:nvPr>
            <p:ph type="body" sz="quarter" idx="3"/>
          </p:nvPr>
        </p:nvSpPr>
        <p:spPr/>
        <p:txBody>
          <a:bodyPr/>
          <a:lstStyle/>
          <a:p>
            <a:r>
              <a:rPr lang="pl-PL" sz="2400" u="sng" cap="small" dirty="0"/>
              <a:t>Co robić?</a:t>
            </a:r>
            <a:endParaRPr lang="en-US" sz="2400" u="sng" cap="small" dirty="0"/>
          </a:p>
        </p:txBody>
      </p:sp>
      <p:sp>
        <p:nvSpPr>
          <p:cNvPr id="7" name="Symbol zastępczy daty 6">
            <a:extLst>
              <a:ext uri="{FF2B5EF4-FFF2-40B4-BE49-F238E27FC236}">
                <a16:creationId xmlns:a16="http://schemas.microsoft.com/office/drawing/2014/main" id="{317BD869-1D72-FE91-8C7A-9ACDC0565D0E}"/>
              </a:ext>
            </a:extLst>
          </p:cNvPr>
          <p:cNvSpPr>
            <a:spLocks noGrp="1"/>
          </p:cNvSpPr>
          <p:nvPr>
            <p:ph type="dt" sz="half" idx="10"/>
          </p:nvPr>
        </p:nvSpPr>
        <p:spPr/>
        <p:txBody>
          <a:bodyPr/>
          <a:lstStyle/>
          <a:p>
            <a:r>
              <a:rPr lang="en-US"/>
              <a:t>1-3.12.2023</a:t>
            </a:r>
          </a:p>
        </p:txBody>
      </p:sp>
      <p:sp>
        <p:nvSpPr>
          <p:cNvPr id="8" name="Symbol zastępczy stopki 7">
            <a:extLst>
              <a:ext uri="{FF2B5EF4-FFF2-40B4-BE49-F238E27FC236}">
                <a16:creationId xmlns:a16="http://schemas.microsoft.com/office/drawing/2014/main" id="{F1B29F6C-4A9F-3A97-FE69-43A927CC4BD5}"/>
              </a:ext>
            </a:extLst>
          </p:cNvPr>
          <p:cNvSpPr>
            <a:spLocks noGrp="1"/>
          </p:cNvSpPr>
          <p:nvPr>
            <p:ph type="ftr" sz="quarter" idx="11"/>
          </p:nvPr>
        </p:nvSpPr>
        <p:spPr/>
        <p:txBody>
          <a:bodyPr/>
          <a:lstStyle/>
          <a:p>
            <a:r>
              <a:rPr lang="pl-PL"/>
              <a:t>X Ogólnopolska Matematyczna Konferencja Studentów "OMatKo!!!"</a:t>
            </a:r>
            <a:endParaRPr lang="en-US"/>
          </a:p>
        </p:txBody>
      </p:sp>
      <p:sp>
        <p:nvSpPr>
          <p:cNvPr id="9" name="Symbol zastępczy numeru slajdu 8">
            <a:extLst>
              <a:ext uri="{FF2B5EF4-FFF2-40B4-BE49-F238E27FC236}">
                <a16:creationId xmlns:a16="http://schemas.microsoft.com/office/drawing/2014/main" id="{438F10C2-C497-E84F-40B5-FDB9C8295319}"/>
              </a:ext>
            </a:extLst>
          </p:cNvPr>
          <p:cNvSpPr>
            <a:spLocks noGrp="1"/>
          </p:cNvSpPr>
          <p:nvPr>
            <p:ph type="sldNum" sz="quarter" idx="12"/>
          </p:nvPr>
        </p:nvSpPr>
        <p:spPr/>
        <p:txBody>
          <a:bodyPr/>
          <a:lstStyle/>
          <a:p>
            <a:fld id="{DBA1B0FB-D917-4C8C-928F-313BD683BF39}" type="slidenum">
              <a:rPr lang="en-US" smtClean="0"/>
              <a:t>24</a:t>
            </a:fld>
            <a:endParaRPr lang="en-US"/>
          </a:p>
        </p:txBody>
      </p:sp>
      <p:pic>
        <p:nvPicPr>
          <p:cNvPr id="13" name="Obraz 12" descr="Obraz zawierający tekst, zrzut ekranu, diagram, Wykres&#10;&#10;Opis wygenerowany automatycznie">
            <a:extLst>
              <a:ext uri="{FF2B5EF4-FFF2-40B4-BE49-F238E27FC236}">
                <a16:creationId xmlns:a16="http://schemas.microsoft.com/office/drawing/2014/main" id="{AB89E18A-A5EA-CE65-FC7F-158DF7231146}"/>
              </a:ext>
            </a:extLst>
          </p:cNvPr>
          <p:cNvPicPr>
            <a:picLocks noChangeAspect="1"/>
          </p:cNvPicPr>
          <p:nvPr/>
        </p:nvPicPr>
        <p:blipFill>
          <a:blip r:embed="rId2"/>
          <a:stretch>
            <a:fillRect/>
          </a:stretch>
        </p:blipFill>
        <p:spPr>
          <a:xfrm>
            <a:off x="6576217" y="2822753"/>
            <a:ext cx="4692651" cy="3128434"/>
          </a:xfrm>
          <a:prstGeom prst="rect">
            <a:avLst/>
          </a:prstGeom>
        </p:spPr>
      </p:pic>
      <p:pic>
        <p:nvPicPr>
          <p:cNvPr id="15" name="Obraz 14" descr="Obraz zawierający tekst, zrzut ekranu, diagram, Wykres">
            <a:extLst>
              <a:ext uri="{FF2B5EF4-FFF2-40B4-BE49-F238E27FC236}">
                <a16:creationId xmlns:a16="http://schemas.microsoft.com/office/drawing/2014/main" id="{1610CAFE-BDEB-69FC-F725-3310A0119038}"/>
              </a:ext>
            </a:extLst>
          </p:cNvPr>
          <p:cNvPicPr>
            <a:picLocks noChangeAspect="1"/>
          </p:cNvPicPr>
          <p:nvPr/>
        </p:nvPicPr>
        <p:blipFill>
          <a:blip r:embed="rId3"/>
          <a:stretch>
            <a:fillRect/>
          </a:stretch>
        </p:blipFill>
        <p:spPr>
          <a:xfrm>
            <a:off x="923132" y="2822754"/>
            <a:ext cx="4692650" cy="3128433"/>
          </a:xfrm>
          <a:prstGeom prst="rect">
            <a:avLst/>
          </a:prstGeom>
        </p:spPr>
      </p:pic>
    </p:spTree>
    <p:extLst>
      <p:ext uri="{BB962C8B-B14F-4D97-AF65-F5344CB8AC3E}">
        <p14:creationId xmlns:p14="http://schemas.microsoft.com/office/powerpoint/2010/main" val="1721617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82F7775-AF17-C824-E49C-8A2DFF3C6A34}"/>
              </a:ext>
            </a:extLst>
          </p:cNvPr>
          <p:cNvSpPr>
            <a:spLocks noGrp="1"/>
          </p:cNvSpPr>
          <p:nvPr>
            <p:ph type="title"/>
          </p:nvPr>
        </p:nvSpPr>
        <p:spPr>
          <a:xfrm>
            <a:off x="550862" y="549275"/>
            <a:ext cx="11091600" cy="727224"/>
          </a:xfrm>
        </p:spPr>
        <p:txBody>
          <a:bodyPr/>
          <a:lstStyle/>
          <a:p>
            <a:r>
              <a:rPr lang="pl-PL" dirty="0"/>
              <a:t>Porównanie rozwiązań FPE i FFPE</a:t>
            </a:r>
            <a:endParaRPr lang="en-US" dirty="0"/>
          </a:p>
        </p:txBody>
      </p:sp>
      <p:sp>
        <p:nvSpPr>
          <p:cNvPr id="4" name="Symbol zastępczy daty 3">
            <a:extLst>
              <a:ext uri="{FF2B5EF4-FFF2-40B4-BE49-F238E27FC236}">
                <a16:creationId xmlns:a16="http://schemas.microsoft.com/office/drawing/2014/main" id="{56695549-F7E6-7EC1-254A-8F9689E24349}"/>
              </a:ext>
            </a:extLst>
          </p:cNvPr>
          <p:cNvSpPr>
            <a:spLocks noGrp="1"/>
          </p:cNvSpPr>
          <p:nvPr>
            <p:ph type="dt" sz="half" idx="10"/>
          </p:nvPr>
        </p:nvSpPr>
        <p:spPr/>
        <p:txBody>
          <a:bodyPr/>
          <a:lstStyle/>
          <a:p>
            <a:r>
              <a:rPr lang="en-US"/>
              <a:t>1-3.12.2023</a:t>
            </a:r>
          </a:p>
        </p:txBody>
      </p:sp>
      <p:sp>
        <p:nvSpPr>
          <p:cNvPr id="5" name="Symbol zastępczy stopki 4">
            <a:extLst>
              <a:ext uri="{FF2B5EF4-FFF2-40B4-BE49-F238E27FC236}">
                <a16:creationId xmlns:a16="http://schemas.microsoft.com/office/drawing/2014/main" id="{0CA30422-7285-06B0-0AAD-813841808A86}"/>
              </a:ext>
            </a:extLst>
          </p:cNvPr>
          <p:cNvSpPr>
            <a:spLocks noGrp="1"/>
          </p:cNvSpPr>
          <p:nvPr>
            <p:ph type="ftr" sz="quarter" idx="11"/>
          </p:nvPr>
        </p:nvSpPr>
        <p:spPr/>
        <p:txBody>
          <a:bodyPr/>
          <a:lstStyle/>
          <a:p>
            <a:r>
              <a:rPr lang="pl-PL"/>
              <a:t>X Ogólnopolska Matematyczna Konferencja Studentów "OMatKo!!!"</a:t>
            </a:r>
            <a:endParaRPr lang="en-US"/>
          </a:p>
        </p:txBody>
      </p:sp>
      <p:sp>
        <p:nvSpPr>
          <p:cNvPr id="6" name="Symbol zastępczy numeru slajdu 5">
            <a:extLst>
              <a:ext uri="{FF2B5EF4-FFF2-40B4-BE49-F238E27FC236}">
                <a16:creationId xmlns:a16="http://schemas.microsoft.com/office/drawing/2014/main" id="{1754F625-EA2C-4963-6BF5-ADE501513255}"/>
              </a:ext>
            </a:extLst>
          </p:cNvPr>
          <p:cNvSpPr>
            <a:spLocks noGrp="1"/>
          </p:cNvSpPr>
          <p:nvPr>
            <p:ph type="sldNum" sz="quarter" idx="12"/>
          </p:nvPr>
        </p:nvSpPr>
        <p:spPr/>
        <p:txBody>
          <a:bodyPr/>
          <a:lstStyle/>
          <a:p>
            <a:fld id="{DBA1B0FB-D917-4C8C-928F-313BD683BF39}" type="slidenum">
              <a:rPr lang="en-US" smtClean="0"/>
              <a:t>25</a:t>
            </a:fld>
            <a:endParaRPr lang="en-US"/>
          </a:p>
        </p:txBody>
      </p:sp>
      <p:pic>
        <p:nvPicPr>
          <p:cNvPr id="8" name="Obraz 7" descr="Obraz zawierający tekst, diagram, zrzut ekranu, astronomia&#10;&#10;Opis wygenerowany automatycznie">
            <a:extLst>
              <a:ext uri="{FF2B5EF4-FFF2-40B4-BE49-F238E27FC236}">
                <a16:creationId xmlns:a16="http://schemas.microsoft.com/office/drawing/2014/main" id="{45F8AAD6-7070-035B-DE2C-B64CA4A14B80}"/>
              </a:ext>
            </a:extLst>
          </p:cNvPr>
          <p:cNvPicPr>
            <a:picLocks noChangeAspect="1"/>
          </p:cNvPicPr>
          <p:nvPr/>
        </p:nvPicPr>
        <p:blipFill>
          <a:blip r:embed="rId2"/>
          <a:stretch>
            <a:fillRect/>
          </a:stretch>
        </p:blipFill>
        <p:spPr>
          <a:xfrm>
            <a:off x="2172965" y="1276499"/>
            <a:ext cx="7846069" cy="5230713"/>
          </a:xfrm>
          <a:prstGeom prst="rect">
            <a:avLst/>
          </a:prstGeom>
        </p:spPr>
      </p:pic>
    </p:spTree>
    <p:extLst>
      <p:ext uri="{BB962C8B-B14F-4D97-AF65-F5344CB8AC3E}">
        <p14:creationId xmlns:p14="http://schemas.microsoft.com/office/powerpoint/2010/main" val="3877309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3" y="1596771"/>
            <a:ext cx="4396975" cy="1047496"/>
          </a:xfrm>
        </p:spPr>
        <p:txBody>
          <a:bodyPr/>
          <a:lstStyle/>
          <a:p>
            <a:r>
              <a:rPr lang="pl-PL" sz="4000" dirty="0"/>
              <a:t>Własności metody spektralnej</a:t>
            </a:r>
            <a:endParaRPr lang="en-US" sz="4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775775"/>
                <a:ext cx="4223939" cy="2566510"/>
              </a:xfrm>
            </p:spPr>
            <p:txBody>
              <a:bodyPr/>
              <a:lstStyle/>
              <a:p>
                <a:pPr marL="342900" indent="-342900">
                  <a:buFont typeface="Arial" panose="020B0604020202020204" pitchFamily="34" charset="0"/>
                  <a:buChar char="•"/>
                </a:pPr>
                <a:r>
                  <a:rPr lang="pl-PL" dirty="0">
                    <a:solidFill>
                      <a:srgbClr val="FFFFFF"/>
                    </a:solidFill>
                  </a:rPr>
                  <a:t>zachowanie własności rozkładu</a:t>
                </a:r>
                <a:br>
                  <a:rPr lang="pl-PL" dirty="0">
                    <a:solidFill>
                      <a:srgbClr val="FFFFFF"/>
                    </a:solidFill>
                  </a:rPr>
                </a:br>
                <a14:m>
                  <m:oMath xmlns:m="http://schemas.openxmlformats.org/officeDocument/2006/math">
                    <m:nary>
                      <m:naryPr>
                        <m:ctrlPr>
                          <a:rPr lang="pl-PL" sz="1800" i="1" smtClean="0">
                            <a:solidFill>
                              <a:srgbClr val="FFFFFF"/>
                            </a:solidFill>
                            <a:latin typeface="Cambria Math" panose="02040503050406030204" pitchFamily="18" charset="0"/>
                          </a:rPr>
                        </m:ctrlPr>
                      </m:naryPr>
                      <m:sub>
                        <m:r>
                          <a:rPr lang="pl-PL" sz="1800" i="1">
                            <a:solidFill>
                              <a:srgbClr val="FFFFFF"/>
                            </a:solidFill>
                            <a:latin typeface="Cambria Math" panose="02040503050406030204" pitchFamily="18" charset="0"/>
                          </a:rPr>
                          <m:t>ℝ</m:t>
                        </m:r>
                      </m:sub>
                      <m:sup/>
                      <m:e>
                        <m:sSub>
                          <m:sSubPr>
                            <m:ctrlPr>
                              <a:rPr lang="pl-PL" sz="1800" i="1" smtClean="0">
                                <a:solidFill>
                                  <a:srgbClr val="FFFFFF"/>
                                </a:solidFill>
                                <a:latin typeface="Cambria Math" panose="02040503050406030204" pitchFamily="18" charset="0"/>
                              </a:rPr>
                            </m:ctrlPr>
                          </m:sSubPr>
                          <m:e>
                            <m:r>
                              <a:rPr lang="pl-PL" sz="1800" b="0" i="1" smtClean="0">
                                <a:solidFill>
                                  <a:srgbClr val="FFFFFF"/>
                                </a:solidFill>
                                <a:latin typeface="Cambria Math" panose="02040503050406030204" pitchFamily="18" charset="0"/>
                              </a:rPr>
                              <m:t>𝑓</m:t>
                            </m:r>
                          </m:e>
                          <m:sub>
                            <m:r>
                              <a:rPr lang="el-GR" sz="1800" i="1" smtClean="0">
                                <a:solidFill>
                                  <a:srgbClr val="FFFFFF"/>
                                </a:solidFill>
                                <a:latin typeface="Cambria Math" panose="02040503050406030204" pitchFamily="18" charset="0"/>
                                <a:ea typeface="Cambria Math" panose="02040503050406030204" pitchFamily="18" charset="0"/>
                              </a:rPr>
                              <m:t>𝛥</m:t>
                            </m:r>
                          </m:sub>
                        </m:sSub>
                      </m:e>
                    </m:nary>
                    <m:d>
                      <m:dPr>
                        <m:ctrlPr>
                          <a:rPr lang="pl-PL" sz="1800" b="0" i="1" smtClean="0">
                            <a:solidFill>
                              <a:srgbClr val="FFFFFF"/>
                            </a:solidFill>
                            <a:latin typeface="Cambria Math" panose="02040503050406030204" pitchFamily="18" charset="0"/>
                          </a:rPr>
                        </m:ctrlPr>
                      </m:dPr>
                      <m:e>
                        <m:r>
                          <a:rPr lang="pl-PL" sz="1800" b="0" i="1" smtClean="0">
                            <a:solidFill>
                              <a:srgbClr val="FFFFFF"/>
                            </a:solidFill>
                            <a:latin typeface="Cambria Math" panose="02040503050406030204" pitchFamily="18" charset="0"/>
                          </a:rPr>
                          <m:t>𝑥</m:t>
                        </m:r>
                        <m:r>
                          <a:rPr lang="pl-PL" sz="1800" b="0" i="1" smtClean="0">
                            <a:solidFill>
                              <a:srgbClr val="FFFFFF"/>
                            </a:solidFill>
                            <a:latin typeface="Cambria Math" panose="02040503050406030204" pitchFamily="18" charset="0"/>
                          </a:rPr>
                          <m:t>,</m:t>
                        </m:r>
                        <m:r>
                          <a:rPr lang="pl-PL" sz="1800" b="0" i="1" smtClean="0">
                            <a:solidFill>
                              <a:srgbClr val="FFFFFF"/>
                            </a:solidFill>
                            <a:latin typeface="Cambria Math" panose="02040503050406030204" pitchFamily="18" charset="0"/>
                          </a:rPr>
                          <m:t>𝑡</m:t>
                        </m:r>
                      </m:e>
                    </m:d>
                    <m:r>
                      <a:rPr lang="pl-PL" sz="1800" b="0" i="1" smtClean="0">
                        <a:solidFill>
                          <a:srgbClr val="FFFFFF"/>
                        </a:solidFill>
                        <a:latin typeface="Cambria Math" panose="02040503050406030204" pitchFamily="18" charset="0"/>
                      </a:rPr>
                      <m:t> </m:t>
                    </m:r>
                    <m:r>
                      <a:rPr lang="pl-PL" sz="1800" b="0" i="1" smtClean="0">
                        <a:solidFill>
                          <a:srgbClr val="FFFFFF"/>
                        </a:solidFill>
                        <a:latin typeface="Cambria Math" panose="02040503050406030204" pitchFamily="18" charset="0"/>
                      </a:rPr>
                      <m:t>𝑑𝑥</m:t>
                    </m:r>
                    <m:r>
                      <a:rPr lang="pl-PL" sz="1800" b="0" i="1" smtClean="0">
                        <a:solidFill>
                          <a:srgbClr val="FFFFFF"/>
                        </a:solidFill>
                        <a:latin typeface="Cambria Math" panose="02040503050406030204" pitchFamily="18" charset="0"/>
                      </a:rPr>
                      <m:t>=</m:t>
                    </m:r>
                    <m:nary>
                      <m:naryPr>
                        <m:ctrlPr>
                          <a:rPr lang="pl-PL" sz="1800" i="1">
                            <a:solidFill>
                              <a:srgbClr val="FFFFFF"/>
                            </a:solidFill>
                            <a:latin typeface="Cambria Math" panose="02040503050406030204" pitchFamily="18" charset="0"/>
                          </a:rPr>
                        </m:ctrlPr>
                      </m:naryPr>
                      <m:sub>
                        <m:r>
                          <a:rPr lang="pl-PL" sz="1800" i="1">
                            <a:solidFill>
                              <a:srgbClr val="FFFFFF"/>
                            </a:solidFill>
                            <a:latin typeface="Cambria Math" panose="02040503050406030204" pitchFamily="18" charset="0"/>
                          </a:rPr>
                          <m:t>ℝ</m:t>
                        </m:r>
                      </m:sub>
                      <m:sup/>
                      <m:e>
                        <m:sSub>
                          <m:sSubPr>
                            <m:ctrlPr>
                              <a:rPr lang="pl-PL" sz="1800" i="1">
                                <a:solidFill>
                                  <a:srgbClr val="FFFFFF"/>
                                </a:solidFill>
                                <a:latin typeface="Cambria Math" panose="02040503050406030204" pitchFamily="18" charset="0"/>
                              </a:rPr>
                            </m:ctrlPr>
                          </m:sSubPr>
                          <m:e>
                            <m:r>
                              <a:rPr lang="pl-PL" sz="1800" i="1">
                                <a:solidFill>
                                  <a:srgbClr val="FFFFFF"/>
                                </a:solidFill>
                                <a:latin typeface="Cambria Math" panose="02040503050406030204" pitchFamily="18" charset="0"/>
                              </a:rPr>
                              <m:t>𝑓</m:t>
                            </m:r>
                          </m:e>
                          <m:sub>
                            <m:r>
                              <a:rPr lang="el-GR" sz="1800" i="1">
                                <a:solidFill>
                                  <a:srgbClr val="FFFFFF"/>
                                </a:solidFill>
                                <a:latin typeface="Cambria Math" panose="02040503050406030204" pitchFamily="18" charset="0"/>
                                <a:ea typeface="Cambria Math" panose="02040503050406030204" pitchFamily="18" charset="0"/>
                              </a:rPr>
                              <m:t>𝛥</m:t>
                            </m:r>
                          </m:sub>
                        </m:sSub>
                      </m:e>
                    </m:nary>
                    <m:d>
                      <m:dPr>
                        <m:ctrlPr>
                          <a:rPr lang="pl-PL" sz="1800" i="1">
                            <a:solidFill>
                              <a:srgbClr val="FFFFFF"/>
                            </a:solidFill>
                            <a:latin typeface="Cambria Math" panose="02040503050406030204" pitchFamily="18" charset="0"/>
                          </a:rPr>
                        </m:ctrlPr>
                      </m:dPr>
                      <m:e>
                        <m:r>
                          <a:rPr lang="pl-PL" sz="1800" i="1">
                            <a:solidFill>
                              <a:srgbClr val="FFFFFF"/>
                            </a:solidFill>
                            <a:latin typeface="Cambria Math" panose="02040503050406030204" pitchFamily="18" charset="0"/>
                          </a:rPr>
                          <m:t>𝑥</m:t>
                        </m:r>
                        <m:r>
                          <a:rPr lang="pl-PL" sz="1800" i="1">
                            <a:solidFill>
                              <a:srgbClr val="FFFFFF"/>
                            </a:solidFill>
                            <a:latin typeface="Cambria Math" panose="02040503050406030204" pitchFamily="18" charset="0"/>
                          </a:rPr>
                          <m:t>,0</m:t>
                        </m:r>
                      </m:e>
                    </m:d>
                    <m:r>
                      <a:rPr lang="pl-PL" sz="1800" i="1">
                        <a:solidFill>
                          <a:srgbClr val="FFFFFF"/>
                        </a:solidFill>
                        <a:latin typeface="Cambria Math" panose="02040503050406030204" pitchFamily="18" charset="0"/>
                      </a:rPr>
                      <m:t> </m:t>
                    </m:r>
                    <m:r>
                      <a:rPr lang="pl-PL" sz="1800" i="1">
                        <a:solidFill>
                          <a:srgbClr val="FFFFFF"/>
                        </a:solidFill>
                        <a:latin typeface="Cambria Math" panose="02040503050406030204" pitchFamily="18" charset="0"/>
                      </a:rPr>
                      <m:t>𝑑𝑥</m:t>
                    </m:r>
                  </m:oMath>
                </a14:m>
                <a:endParaRPr lang="pl-PL" i="1" dirty="0">
                  <a:solidFill>
                    <a:srgbClr val="FFFFFF"/>
                  </a:solidFill>
                </a:endParaRPr>
              </a:p>
              <a:p>
                <a:pPr marL="342900" indent="-342900">
                  <a:buFont typeface="Arial" panose="020B0604020202020204" pitchFamily="34" charset="0"/>
                  <a:buChar char="•"/>
                </a:pPr>
                <a:r>
                  <a:rPr lang="pl-PL" dirty="0">
                    <a:solidFill>
                      <a:srgbClr val="FFFFFF"/>
                    </a:solidFill>
                  </a:rPr>
                  <a:t>zbieżność po czasie </a:t>
                </a:r>
                <a:br>
                  <a:rPr lang="pl-PL" dirty="0">
                    <a:solidFill>
                      <a:srgbClr val="FFFFFF"/>
                    </a:solidFill>
                  </a:rPr>
                </a:br>
                <a:r>
                  <a:rPr lang="pl-PL" dirty="0">
                    <a:solidFill>
                      <a:srgbClr val="FFFFFF"/>
                    </a:solidFill>
                  </a:rPr>
                  <a:t>i przestrzeni</a:t>
                </a:r>
              </a:p>
              <a:p>
                <a:pPr marL="342900" indent="-342900">
                  <a:buFont typeface="Arial" panose="020B0604020202020204" pitchFamily="34" charset="0"/>
                  <a:buChar char="•"/>
                </a:pPr>
                <a:r>
                  <a:rPr lang="pl-PL" dirty="0">
                    <a:solidFill>
                      <a:srgbClr val="FFFFFF"/>
                    </a:solidFill>
                  </a:rPr>
                  <a:t>stabilność</a:t>
                </a:r>
              </a:p>
            </p:txBody>
          </p:sp>
        </mc:Choice>
        <mc:Fallback xmlns="">
          <p:sp>
            <p:nvSpPr>
              <p:cNvPr id="3" name="Content Placeholder 2">
                <a:extLst>
                  <a:ext uri="{FF2B5EF4-FFF2-40B4-BE49-F238E27FC236}">
                    <a16:creationId xmlns:a16="http://schemas.microsoft.com/office/drawing/2014/main" id="{D3B60D6F-4D0F-4D33-B2A7-159C8583FF00}"/>
                  </a:ext>
                </a:extLst>
              </p:cNvPr>
              <p:cNvSpPr>
                <a:spLocks noGrp="1" noRot="1" noChangeAspect="1" noMove="1" noResize="1" noEditPoints="1" noAdjustHandles="1" noChangeArrowheads="1" noChangeShapeType="1" noTextEdit="1"/>
              </p:cNvSpPr>
              <p:nvPr>
                <p:ph idx="1"/>
              </p:nvPr>
            </p:nvSpPr>
            <p:spPr>
              <a:xfrm>
                <a:off x="550863" y="2775775"/>
                <a:ext cx="4223939" cy="2566510"/>
              </a:xfrm>
              <a:blipFill>
                <a:blip r:embed="rId2"/>
                <a:stretch>
                  <a:fillRect l="-3463" t="-2850" b="-2850"/>
                </a:stretch>
              </a:blipFill>
            </p:spPr>
            <p:txBody>
              <a:bodyPr/>
              <a:lstStyle/>
              <a:p>
                <a:r>
                  <a:rPr lang="en-US">
                    <a:noFill/>
                  </a:rPr>
                  <a:t> </a:t>
                </a:r>
              </a:p>
            </p:txBody>
          </p:sp>
        </mc:Fallback>
      </mc:AlternateContent>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a:lstStyle/>
          <a:p>
            <a:r>
              <a:rPr lang="en-US"/>
              <a:t>1-3.12.2023</a:t>
            </a:r>
            <a:endParaRPr lang="en-US" dirty="0"/>
          </a:p>
        </p:txBody>
      </p:sp>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a:lstStyle/>
          <a:p>
            <a:r>
              <a:rPr lang="pl-PL" b="0" i="0" dirty="0">
                <a:solidFill>
                  <a:srgbClr val="7A7A7A"/>
                </a:solidFill>
                <a:effectLst/>
              </a:rPr>
              <a:t>X Ogólnopolska Matematyczna Konferencja Studentów "</a:t>
            </a:r>
            <a:r>
              <a:rPr lang="pl-PL" b="0" i="0" dirty="0" err="1">
                <a:solidFill>
                  <a:srgbClr val="7A7A7A"/>
                </a:solidFill>
                <a:effectLst/>
              </a:rPr>
              <a:t>OMatKo</a:t>
            </a:r>
            <a:r>
              <a:rPr lang="pl-PL" b="0" i="0" dirty="0">
                <a:solidFill>
                  <a:srgbClr val="7A7A7A"/>
                </a:solidFill>
                <a:effectLst/>
              </a:rPr>
              <a:t>!!!"</a:t>
            </a:r>
            <a:endParaRPr lang="en-US" dirty="0"/>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26</a:t>
            </a:fld>
            <a:endParaRPr lang="en-US"/>
          </a:p>
        </p:txBody>
      </p:sp>
      <p:pic>
        <p:nvPicPr>
          <p:cNvPr id="6" name="Symbol zastępczy obrazu 5" descr="Obraz zawierający wir, sztuka, Sztuka fraktalna, Wielobarwność&#10;&#10;Opis wygenerowany automatycznie">
            <a:extLst>
              <a:ext uri="{FF2B5EF4-FFF2-40B4-BE49-F238E27FC236}">
                <a16:creationId xmlns:a16="http://schemas.microsoft.com/office/drawing/2014/main" id="{3D72D248-9ED0-7F36-214F-0E1A25032D9C}"/>
              </a:ext>
            </a:extLst>
          </p:cNvPr>
          <p:cNvPicPr>
            <a:picLocks noGrp="1" noChangeAspect="1"/>
          </p:cNvPicPr>
          <p:nvPr>
            <p:ph type="pic" sz="quarter" idx="13"/>
          </p:nvPr>
        </p:nvPicPr>
        <p:blipFill>
          <a:blip r:embed="rId4"/>
          <a:srcRect t="23" b="23"/>
          <a:stretch>
            <a:fillRect/>
          </a:stretch>
        </p:blipFill>
        <p:spPr/>
      </p:pic>
      <p:pic>
        <p:nvPicPr>
          <p:cNvPr id="9" name="Symbol zastępczy obrazu 8" descr="Obraz zawierający Wielobarwność&#10;&#10;Opis wygenerowany automatycznie">
            <a:extLst>
              <a:ext uri="{FF2B5EF4-FFF2-40B4-BE49-F238E27FC236}">
                <a16:creationId xmlns:a16="http://schemas.microsoft.com/office/drawing/2014/main" id="{7C591F5B-2958-C680-E464-6385EAFEE812}"/>
              </a:ext>
            </a:extLst>
          </p:cNvPr>
          <p:cNvPicPr>
            <a:picLocks noGrp="1" noChangeAspect="1"/>
          </p:cNvPicPr>
          <p:nvPr>
            <p:ph type="pic" sz="quarter" idx="14"/>
          </p:nvPr>
        </p:nvPicPr>
        <p:blipFill>
          <a:blip r:embed="rId5"/>
          <a:srcRect/>
          <a:stretch>
            <a:fillRect/>
          </a:stretch>
        </p:blipFill>
        <p:spPr/>
      </p:pic>
    </p:spTree>
    <p:extLst>
      <p:ext uri="{BB962C8B-B14F-4D97-AF65-F5344CB8AC3E}">
        <p14:creationId xmlns:p14="http://schemas.microsoft.com/office/powerpoint/2010/main" val="19800710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raz 7" descr="Obraz zawierający Grafika, czarne i białe, wzór, krąg&#10;&#10;Opis wygenerowany automatycznie">
            <a:extLst>
              <a:ext uri="{FF2B5EF4-FFF2-40B4-BE49-F238E27FC236}">
                <a16:creationId xmlns:a16="http://schemas.microsoft.com/office/drawing/2014/main" id="{7E764AF0-17C0-0718-ED38-DAD5857E4F6D}"/>
              </a:ext>
            </a:extLst>
          </p:cNvPr>
          <p:cNvPicPr>
            <a:picLocks noChangeAspect="1"/>
          </p:cNvPicPr>
          <p:nvPr/>
        </p:nvPicPr>
        <p:blipFill>
          <a:blip r:embed="rId2"/>
          <a:stretch>
            <a:fillRect/>
          </a:stretch>
        </p:blipFill>
        <p:spPr>
          <a:xfrm>
            <a:off x="4123067" y="1939673"/>
            <a:ext cx="3945864" cy="3945864"/>
          </a:xfrm>
          <a:prstGeom prst="rect">
            <a:avLst/>
          </a:prstGeom>
        </p:spPr>
      </p:pic>
      <p:sp>
        <p:nvSpPr>
          <p:cNvPr id="7" name="Tytuł 6">
            <a:extLst>
              <a:ext uri="{FF2B5EF4-FFF2-40B4-BE49-F238E27FC236}">
                <a16:creationId xmlns:a16="http://schemas.microsoft.com/office/drawing/2014/main" id="{09A0C699-6746-A539-A532-FAE2E9422D99}"/>
              </a:ext>
            </a:extLst>
          </p:cNvPr>
          <p:cNvSpPr>
            <a:spLocks noGrp="1"/>
          </p:cNvSpPr>
          <p:nvPr>
            <p:ph type="ctrTitle"/>
          </p:nvPr>
        </p:nvSpPr>
        <p:spPr>
          <a:xfrm>
            <a:off x="2854509" y="747127"/>
            <a:ext cx="6482981" cy="994219"/>
          </a:xfrm>
        </p:spPr>
        <p:txBody>
          <a:bodyPr/>
          <a:lstStyle/>
          <a:p>
            <a:r>
              <a:rPr lang="pl-PL" dirty="0">
                <a:latin typeface="Times New Roman" panose="02020603050405020304" pitchFamily="18" charset="0"/>
                <a:ea typeface="Sans Serif Collection" panose="020B0502040504020204" pitchFamily="34" charset="0"/>
                <a:cs typeface="Times New Roman" panose="02020603050405020304" pitchFamily="18" charset="0"/>
              </a:rPr>
              <a:t>Dziękuję za uwagę!</a:t>
            </a:r>
            <a:endParaRPr lang="en-US" dirty="0">
              <a:latin typeface="Times New Roman" panose="02020603050405020304" pitchFamily="18" charset="0"/>
              <a:ea typeface="Sans Serif Collection" panose="020B0502040504020204" pitchFamily="34" charset="0"/>
              <a:cs typeface="Times New Roman" panose="02020603050405020304" pitchFamily="18" charset="0"/>
            </a:endParaRPr>
          </a:p>
        </p:txBody>
      </p:sp>
      <p:sp>
        <p:nvSpPr>
          <p:cNvPr id="2" name="Symbol zastępczy daty 1">
            <a:extLst>
              <a:ext uri="{FF2B5EF4-FFF2-40B4-BE49-F238E27FC236}">
                <a16:creationId xmlns:a16="http://schemas.microsoft.com/office/drawing/2014/main" id="{4BF9A090-CEF4-55D1-1FC9-4FFB0D21CD5E}"/>
              </a:ext>
            </a:extLst>
          </p:cNvPr>
          <p:cNvSpPr>
            <a:spLocks noGrp="1"/>
          </p:cNvSpPr>
          <p:nvPr>
            <p:ph type="dt" sz="half" idx="10"/>
          </p:nvPr>
        </p:nvSpPr>
        <p:spPr/>
        <p:txBody>
          <a:bodyPr/>
          <a:lstStyle/>
          <a:p>
            <a:r>
              <a:rPr lang="en-US"/>
              <a:t>1-3.12.2023</a:t>
            </a:r>
          </a:p>
        </p:txBody>
      </p:sp>
      <p:sp>
        <p:nvSpPr>
          <p:cNvPr id="3" name="Symbol zastępczy stopki 2">
            <a:extLst>
              <a:ext uri="{FF2B5EF4-FFF2-40B4-BE49-F238E27FC236}">
                <a16:creationId xmlns:a16="http://schemas.microsoft.com/office/drawing/2014/main" id="{1E3182FC-781F-2B0C-C549-CAAC433E206C}"/>
              </a:ext>
            </a:extLst>
          </p:cNvPr>
          <p:cNvSpPr>
            <a:spLocks noGrp="1"/>
          </p:cNvSpPr>
          <p:nvPr>
            <p:ph type="ftr" sz="quarter" idx="11"/>
          </p:nvPr>
        </p:nvSpPr>
        <p:spPr/>
        <p:txBody>
          <a:bodyPr/>
          <a:lstStyle/>
          <a:p>
            <a:r>
              <a:rPr lang="pl-PL" dirty="0"/>
              <a:t>X Ogólnopolska Matematyczna Konferencja Studentów "</a:t>
            </a:r>
            <a:r>
              <a:rPr lang="pl-PL" dirty="0" err="1"/>
              <a:t>OMatKo</a:t>
            </a:r>
            <a:r>
              <a:rPr lang="pl-PL" dirty="0"/>
              <a:t>!!!"</a:t>
            </a:r>
            <a:endParaRPr lang="en-US" dirty="0"/>
          </a:p>
        </p:txBody>
      </p:sp>
      <p:sp>
        <p:nvSpPr>
          <p:cNvPr id="4" name="Symbol zastępczy numeru slajdu 3">
            <a:extLst>
              <a:ext uri="{FF2B5EF4-FFF2-40B4-BE49-F238E27FC236}">
                <a16:creationId xmlns:a16="http://schemas.microsoft.com/office/drawing/2014/main" id="{D230FC6F-E58A-F119-648C-B0FAE5295CD6}"/>
              </a:ext>
            </a:extLst>
          </p:cNvPr>
          <p:cNvSpPr>
            <a:spLocks noGrp="1"/>
          </p:cNvSpPr>
          <p:nvPr>
            <p:ph type="sldNum" sz="quarter" idx="12"/>
          </p:nvPr>
        </p:nvSpPr>
        <p:spPr/>
        <p:txBody>
          <a:bodyPr/>
          <a:lstStyle/>
          <a:p>
            <a:fld id="{DBA1B0FB-D917-4C8C-928F-313BD683BF39}" type="slidenum">
              <a:rPr lang="en-US" smtClean="0"/>
              <a:t>27</a:t>
            </a:fld>
            <a:endParaRPr lang="en-US"/>
          </a:p>
        </p:txBody>
      </p:sp>
      <p:sp>
        <p:nvSpPr>
          <p:cNvPr id="14" name="pole tekstowe 13">
            <a:extLst>
              <a:ext uri="{FF2B5EF4-FFF2-40B4-BE49-F238E27FC236}">
                <a16:creationId xmlns:a16="http://schemas.microsoft.com/office/drawing/2014/main" id="{1C2B4DDD-3E57-507A-B1A9-22CC9270F3C7}"/>
              </a:ext>
            </a:extLst>
          </p:cNvPr>
          <p:cNvSpPr txBox="1"/>
          <p:nvPr/>
        </p:nvSpPr>
        <p:spPr>
          <a:xfrm>
            <a:off x="4581381" y="5912545"/>
            <a:ext cx="3029236" cy="369332"/>
          </a:xfrm>
          <a:prstGeom prst="rect">
            <a:avLst/>
          </a:prstGeom>
          <a:noFill/>
        </p:spPr>
        <p:txBody>
          <a:bodyPr wrap="square" rtlCol="0">
            <a:spAutoFit/>
          </a:bodyPr>
          <a:lstStyle/>
          <a:p>
            <a:r>
              <a:rPr lang="en-US" u="sng" dirty="0"/>
              <a:t>github.com/JakubKoral/FPE</a:t>
            </a:r>
          </a:p>
        </p:txBody>
      </p:sp>
    </p:spTree>
    <p:extLst>
      <p:ext uri="{BB962C8B-B14F-4D97-AF65-F5344CB8AC3E}">
        <p14:creationId xmlns:p14="http://schemas.microsoft.com/office/powerpoint/2010/main" val="1430446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6A8B3DF-CE3A-C4CE-AEA8-D454C5E4DE0D}"/>
              </a:ext>
            </a:extLst>
          </p:cNvPr>
          <p:cNvSpPr>
            <a:spLocks noGrp="1"/>
          </p:cNvSpPr>
          <p:nvPr>
            <p:ph type="title"/>
          </p:nvPr>
        </p:nvSpPr>
        <p:spPr/>
        <p:txBody>
          <a:bodyPr/>
          <a:lstStyle/>
          <a:p>
            <a:r>
              <a:rPr lang="en-US" sz="4000" dirty="0" err="1"/>
              <a:t>Czym</a:t>
            </a:r>
            <a:r>
              <a:rPr lang="en-US" sz="4000" dirty="0"/>
              <a:t> jest </a:t>
            </a:r>
            <a:r>
              <a:rPr lang="en-US" sz="4000" dirty="0" err="1"/>
              <a:t>równanie</a:t>
            </a:r>
            <a:r>
              <a:rPr lang="en-US" sz="4000" dirty="0"/>
              <a:t> </a:t>
            </a:r>
            <a:r>
              <a:rPr lang="en-US" sz="4000" dirty="0" err="1"/>
              <a:t>Fokkera-Plancka</a:t>
            </a:r>
            <a:r>
              <a:rPr lang="pl-PL" sz="4000" dirty="0"/>
              <a:t> (FPE)</a:t>
            </a:r>
            <a:r>
              <a:rPr lang="en-US" sz="4000" dirty="0"/>
              <a:t>?</a:t>
            </a:r>
          </a:p>
        </p:txBody>
      </p:sp>
      <p:sp>
        <p:nvSpPr>
          <p:cNvPr id="3" name="Symbol zastępczy zawartości 2">
            <a:extLst>
              <a:ext uri="{FF2B5EF4-FFF2-40B4-BE49-F238E27FC236}">
                <a16:creationId xmlns:a16="http://schemas.microsoft.com/office/drawing/2014/main" id="{1ECDA692-0AA8-34A1-3B60-CE2E56A6F3DF}"/>
              </a:ext>
            </a:extLst>
          </p:cNvPr>
          <p:cNvSpPr>
            <a:spLocks noGrp="1"/>
          </p:cNvSpPr>
          <p:nvPr>
            <p:ph idx="1"/>
          </p:nvPr>
        </p:nvSpPr>
        <p:spPr/>
        <p:txBody>
          <a:bodyPr/>
          <a:lstStyle/>
          <a:p>
            <a:pPr algn="just"/>
            <a:r>
              <a:rPr lang="pl-PL" dirty="0">
                <a:solidFill>
                  <a:srgbClr val="FFFFFF"/>
                </a:solidFill>
              </a:rPr>
              <a:t>Równanie różniczkowe cząstkowe</a:t>
            </a:r>
          </a:p>
        </p:txBody>
      </p:sp>
      <p:sp>
        <p:nvSpPr>
          <p:cNvPr id="4" name="Symbol zastępczy daty 3">
            <a:extLst>
              <a:ext uri="{FF2B5EF4-FFF2-40B4-BE49-F238E27FC236}">
                <a16:creationId xmlns:a16="http://schemas.microsoft.com/office/drawing/2014/main" id="{4A55591A-F0E1-7381-B55D-CB6E4AECE8BD}"/>
              </a:ext>
            </a:extLst>
          </p:cNvPr>
          <p:cNvSpPr>
            <a:spLocks noGrp="1"/>
          </p:cNvSpPr>
          <p:nvPr>
            <p:ph type="dt" sz="half" idx="10"/>
          </p:nvPr>
        </p:nvSpPr>
        <p:spPr/>
        <p:txBody>
          <a:bodyPr/>
          <a:lstStyle/>
          <a:p>
            <a:r>
              <a:rPr lang="en-US"/>
              <a:t>1-3.12.2023</a:t>
            </a:r>
          </a:p>
        </p:txBody>
      </p:sp>
      <p:sp>
        <p:nvSpPr>
          <p:cNvPr id="5" name="Symbol zastępczy stopki 4">
            <a:extLst>
              <a:ext uri="{FF2B5EF4-FFF2-40B4-BE49-F238E27FC236}">
                <a16:creationId xmlns:a16="http://schemas.microsoft.com/office/drawing/2014/main" id="{F9768826-7548-3D1C-D315-457A3EFDD32B}"/>
              </a:ext>
            </a:extLst>
          </p:cNvPr>
          <p:cNvSpPr>
            <a:spLocks noGrp="1"/>
          </p:cNvSpPr>
          <p:nvPr>
            <p:ph type="ftr" sz="quarter" idx="11"/>
          </p:nvPr>
        </p:nvSpPr>
        <p:spPr/>
        <p:txBody>
          <a:bodyPr/>
          <a:lstStyle/>
          <a:p>
            <a:r>
              <a:rPr lang="pl-PL"/>
              <a:t>X Ogólnopolska Matematyczna Konferencja Studentów "OMatKo!!!"</a:t>
            </a:r>
            <a:endParaRPr lang="en-US"/>
          </a:p>
        </p:txBody>
      </p:sp>
      <p:sp>
        <p:nvSpPr>
          <p:cNvPr id="6" name="Symbol zastępczy numeru slajdu 5">
            <a:extLst>
              <a:ext uri="{FF2B5EF4-FFF2-40B4-BE49-F238E27FC236}">
                <a16:creationId xmlns:a16="http://schemas.microsoft.com/office/drawing/2014/main" id="{5F187AC1-EF9D-CBD0-ACD1-75ACFBD8A505}"/>
              </a:ext>
            </a:extLst>
          </p:cNvPr>
          <p:cNvSpPr>
            <a:spLocks noGrp="1"/>
          </p:cNvSpPr>
          <p:nvPr>
            <p:ph type="sldNum" sz="quarter" idx="12"/>
          </p:nvPr>
        </p:nvSpPr>
        <p:spPr/>
        <p:txBody>
          <a:bodyPr/>
          <a:lstStyle/>
          <a:p>
            <a:fld id="{DBA1B0FB-D917-4C8C-928F-313BD683BF39}" type="slidenum">
              <a:rPr lang="en-US" smtClean="0"/>
              <a:t>3</a:t>
            </a:fld>
            <a:endParaRPr lang="en-US"/>
          </a:p>
        </p:txBody>
      </p:sp>
      <p:pic>
        <p:nvPicPr>
          <p:cNvPr id="9" name="Grafika 8" descr="Znaczek — znak zapytania z wypełnieniem pełnym">
            <a:extLst>
              <a:ext uri="{FF2B5EF4-FFF2-40B4-BE49-F238E27FC236}">
                <a16:creationId xmlns:a16="http://schemas.microsoft.com/office/drawing/2014/main" id="{2A0FCC2C-37C1-E11E-6778-B5FDE5ACFF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38360" y="2097001"/>
            <a:ext cx="1331999" cy="1331999"/>
          </a:xfrm>
          <a:prstGeom prst="rect">
            <a:avLst/>
          </a:prstGeom>
        </p:spPr>
      </p:pic>
    </p:spTree>
    <p:extLst>
      <p:ext uri="{BB962C8B-B14F-4D97-AF65-F5344CB8AC3E}">
        <p14:creationId xmlns:p14="http://schemas.microsoft.com/office/powerpoint/2010/main" val="2419956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6A8B3DF-CE3A-C4CE-AEA8-D454C5E4DE0D}"/>
              </a:ext>
            </a:extLst>
          </p:cNvPr>
          <p:cNvSpPr>
            <a:spLocks noGrp="1"/>
          </p:cNvSpPr>
          <p:nvPr>
            <p:ph type="title"/>
          </p:nvPr>
        </p:nvSpPr>
        <p:spPr/>
        <p:txBody>
          <a:bodyPr/>
          <a:lstStyle/>
          <a:p>
            <a:r>
              <a:rPr lang="en-US" sz="4000" dirty="0" err="1"/>
              <a:t>Czym</a:t>
            </a:r>
            <a:r>
              <a:rPr lang="en-US" sz="4000" dirty="0"/>
              <a:t> jest </a:t>
            </a:r>
            <a:r>
              <a:rPr lang="en-US" sz="4000" dirty="0" err="1"/>
              <a:t>równanie</a:t>
            </a:r>
            <a:r>
              <a:rPr lang="en-US" sz="4000" dirty="0"/>
              <a:t> </a:t>
            </a:r>
            <a:r>
              <a:rPr lang="en-US" sz="4000" dirty="0" err="1"/>
              <a:t>Fokkera-Plancka</a:t>
            </a:r>
            <a:r>
              <a:rPr lang="pl-PL" sz="4000" dirty="0"/>
              <a:t> (FPE)</a:t>
            </a:r>
            <a:r>
              <a:rPr lang="en-US" sz="4000" dirty="0"/>
              <a:t>?</a:t>
            </a:r>
          </a:p>
        </p:txBody>
      </p:sp>
      <p:sp>
        <p:nvSpPr>
          <p:cNvPr id="3" name="Symbol zastępczy zawartości 2">
            <a:extLst>
              <a:ext uri="{FF2B5EF4-FFF2-40B4-BE49-F238E27FC236}">
                <a16:creationId xmlns:a16="http://schemas.microsoft.com/office/drawing/2014/main" id="{1ECDA692-0AA8-34A1-3B60-CE2E56A6F3DF}"/>
              </a:ext>
            </a:extLst>
          </p:cNvPr>
          <p:cNvSpPr>
            <a:spLocks noGrp="1"/>
          </p:cNvSpPr>
          <p:nvPr>
            <p:ph idx="1"/>
          </p:nvPr>
        </p:nvSpPr>
        <p:spPr/>
        <p:txBody>
          <a:bodyPr/>
          <a:lstStyle/>
          <a:p>
            <a:pPr algn="just"/>
            <a:r>
              <a:rPr lang="pl-PL" dirty="0">
                <a:solidFill>
                  <a:srgbClr val="FFFFFF"/>
                </a:solidFill>
              </a:rPr>
              <a:t>Równanie różniczkowe cząstkowe </a:t>
            </a:r>
          </a:p>
          <a:p>
            <a:pPr algn="just"/>
            <a:r>
              <a:rPr lang="pl-PL" dirty="0">
                <a:solidFill>
                  <a:srgbClr val="FFFFFF"/>
                </a:solidFill>
              </a:rPr>
              <a:t>Opisuje ewolucję czasową funkcji gęstości prawdopodobieństwa</a:t>
            </a:r>
          </a:p>
        </p:txBody>
      </p:sp>
      <p:sp>
        <p:nvSpPr>
          <p:cNvPr id="4" name="Symbol zastępczy daty 3">
            <a:extLst>
              <a:ext uri="{FF2B5EF4-FFF2-40B4-BE49-F238E27FC236}">
                <a16:creationId xmlns:a16="http://schemas.microsoft.com/office/drawing/2014/main" id="{4A55591A-F0E1-7381-B55D-CB6E4AECE8BD}"/>
              </a:ext>
            </a:extLst>
          </p:cNvPr>
          <p:cNvSpPr>
            <a:spLocks noGrp="1"/>
          </p:cNvSpPr>
          <p:nvPr>
            <p:ph type="dt" sz="half" idx="10"/>
          </p:nvPr>
        </p:nvSpPr>
        <p:spPr/>
        <p:txBody>
          <a:bodyPr/>
          <a:lstStyle/>
          <a:p>
            <a:r>
              <a:rPr lang="en-US"/>
              <a:t>1-3.12.2023</a:t>
            </a:r>
          </a:p>
        </p:txBody>
      </p:sp>
      <p:sp>
        <p:nvSpPr>
          <p:cNvPr id="5" name="Symbol zastępczy stopki 4">
            <a:extLst>
              <a:ext uri="{FF2B5EF4-FFF2-40B4-BE49-F238E27FC236}">
                <a16:creationId xmlns:a16="http://schemas.microsoft.com/office/drawing/2014/main" id="{F9768826-7548-3D1C-D315-457A3EFDD32B}"/>
              </a:ext>
            </a:extLst>
          </p:cNvPr>
          <p:cNvSpPr>
            <a:spLocks noGrp="1"/>
          </p:cNvSpPr>
          <p:nvPr>
            <p:ph type="ftr" sz="quarter" idx="11"/>
          </p:nvPr>
        </p:nvSpPr>
        <p:spPr/>
        <p:txBody>
          <a:bodyPr/>
          <a:lstStyle/>
          <a:p>
            <a:r>
              <a:rPr lang="pl-PL"/>
              <a:t>X Ogólnopolska Matematyczna Konferencja Studentów "OMatKo!!!"</a:t>
            </a:r>
            <a:endParaRPr lang="en-US"/>
          </a:p>
        </p:txBody>
      </p:sp>
      <p:sp>
        <p:nvSpPr>
          <p:cNvPr id="6" name="Symbol zastępczy numeru slajdu 5">
            <a:extLst>
              <a:ext uri="{FF2B5EF4-FFF2-40B4-BE49-F238E27FC236}">
                <a16:creationId xmlns:a16="http://schemas.microsoft.com/office/drawing/2014/main" id="{5F187AC1-EF9D-CBD0-ACD1-75ACFBD8A505}"/>
              </a:ext>
            </a:extLst>
          </p:cNvPr>
          <p:cNvSpPr>
            <a:spLocks noGrp="1"/>
          </p:cNvSpPr>
          <p:nvPr>
            <p:ph type="sldNum" sz="quarter" idx="12"/>
          </p:nvPr>
        </p:nvSpPr>
        <p:spPr/>
        <p:txBody>
          <a:bodyPr/>
          <a:lstStyle/>
          <a:p>
            <a:fld id="{DBA1B0FB-D917-4C8C-928F-313BD683BF39}" type="slidenum">
              <a:rPr lang="en-US" smtClean="0"/>
              <a:t>4</a:t>
            </a:fld>
            <a:endParaRPr lang="en-US"/>
          </a:p>
        </p:txBody>
      </p:sp>
      <p:pic>
        <p:nvPicPr>
          <p:cNvPr id="8" name="Grafika 7" descr="Znaczek — znak zapytania z wypełnieniem pełnym">
            <a:extLst>
              <a:ext uri="{FF2B5EF4-FFF2-40B4-BE49-F238E27FC236}">
                <a16:creationId xmlns:a16="http://schemas.microsoft.com/office/drawing/2014/main" id="{65E2E10B-F682-7C10-386E-AE05BF75A4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38360" y="2097001"/>
            <a:ext cx="1331999" cy="1331999"/>
          </a:xfrm>
          <a:prstGeom prst="rect">
            <a:avLst/>
          </a:prstGeom>
        </p:spPr>
      </p:pic>
    </p:spTree>
    <p:extLst>
      <p:ext uri="{BB962C8B-B14F-4D97-AF65-F5344CB8AC3E}">
        <p14:creationId xmlns:p14="http://schemas.microsoft.com/office/powerpoint/2010/main" val="2916030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6A8B3DF-CE3A-C4CE-AEA8-D454C5E4DE0D}"/>
              </a:ext>
            </a:extLst>
          </p:cNvPr>
          <p:cNvSpPr>
            <a:spLocks noGrp="1"/>
          </p:cNvSpPr>
          <p:nvPr>
            <p:ph type="title"/>
          </p:nvPr>
        </p:nvSpPr>
        <p:spPr/>
        <p:txBody>
          <a:bodyPr/>
          <a:lstStyle/>
          <a:p>
            <a:r>
              <a:rPr lang="en-US" sz="4000" dirty="0" err="1"/>
              <a:t>Czym</a:t>
            </a:r>
            <a:r>
              <a:rPr lang="en-US" sz="4000" dirty="0"/>
              <a:t> jest </a:t>
            </a:r>
            <a:r>
              <a:rPr lang="en-US" sz="4000" dirty="0" err="1"/>
              <a:t>równanie</a:t>
            </a:r>
            <a:r>
              <a:rPr lang="en-US" sz="4000" dirty="0"/>
              <a:t> </a:t>
            </a:r>
            <a:r>
              <a:rPr lang="en-US" sz="4000" dirty="0" err="1"/>
              <a:t>Fokkera-Plancka</a:t>
            </a:r>
            <a:r>
              <a:rPr lang="pl-PL" sz="4000" dirty="0"/>
              <a:t> (FPE)</a:t>
            </a:r>
            <a:r>
              <a:rPr lang="en-US" sz="4000" dirty="0"/>
              <a:t>? </a:t>
            </a:r>
          </a:p>
        </p:txBody>
      </p:sp>
      <p:sp>
        <p:nvSpPr>
          <p:cNvPr id="3" name="Symbol zastępczy zawartości 2">
            <a:extLst>
              <a:ext uri="{FF2B5EF4-FFF2-40B4-BE49-F238E27FC236}">
                <a16:creationId xmlns:a16="http://schemas.microsoft.com/office/drawing/2014/main" id="{1ECDA692-0AA8-34A1-3B60-CE2E56A6F3DF}"/>
              </a:ext>
            </a:extLst>
          </p:cNvPr>
          <p:cNvSpPr>
            <a:spLocks noGrp="1"/>
          </p:cNvSpPr>
          <p:nvPr>
            <p:ph idx="1"/>
          </p:nvPr>
        </p:nvSpPr>
        <p:spPr/>
        <p:txBody>
          <a:bodyPr/>
          <a:lstStyle/>
          <a:p>
            <a:pPr algn="just"/>
            <a:r>
              <a:rPr lang="pl-PL" dirty="0">
                <a:solidFill>
                  <a:srgbClr val="FFFFFF"/>
                </a:solidFill>
              </a:rPr>
              <a:t>Równanie różniczkowe cząstkowe </a:t>
            </a:r>
          </a:p>
          <a:p>
            <a:pPr algn="just"/>
            <a:r>
              <a:rPr lang="pl-PL" dirty="0">
                <a:solidFill>
                  <a:srgbClr val="FFFFFF"/>
                </a:solidFill>
              </a:rPr>
              <a:t>Opisuje ewolucję czasową funkcji gęstości prawdopodobieństwa</a:t>
            </a:r>
          </a:p>
          <a:p>
            <a:pPr algn="just"/>
            <a:r>
              <a:rPr lang="pl-PL" dirty="0">
                <a:solidFill>
                  <a:srgbClr val="FFFFFF"/>
                </a:solidFill>
              </a:rPr>
              <a:t>Łączy światy probabilistyki i deterministycznych równań różniczkowych</a:t>
            </a:r>
          </a:p>
        </p:txBody>
      </p:sp>
      <p:sp>
        <p:nvSpPr>
          <p:cNvPr id="4" name="Symbol zastępczy daty 3">
            <a:extLst>
              <a:ext uri="{FF2B5EF4-FFF2-40B4-BE49-F238E27FC236}">
                <a16:creationId xmlns:a16="http://schemas.microsoft.com/office/drawing/2014/main" id="{4A55591A-F0E1-7381-B55D-CB6E4AECE8BD}"/>
              </a:ext>
            </a:extLst>
          </p:cNvPr>
          <p:cNvSpPr>
            <a:spLocks noGrp="1"/>
          </p:cNvSpPr>
          <p:nvPr>
            <p:ph type="dt" sz="half" idx="10"/>
          </p:nvPr>
        </p:nvSpPr>
        <p:spPr/>
        <p:txBody>
          <a:bodyPr/>
          <a:lstStyle/>
          <a:p>
            <a:r>
              <a:rPr lang="en-US"/>
              <a:t>1-3.12.2023</a:t>
            </a:r>
          </a:p>
        </p:txBody>
      </p:sp>
      <p:sp>
        <p:nvSpPr>
          <p:cNvPr id="5" name="Symbol zastępczy stopki 4">
            <a:extLst>
              <a:ext uri="{FF2B5EF4-FFF2-40B4-BE49-F238E27FC236}">
                <a16:creationId xmlns:a16="http://schemas.microsoft.com/office/drawing/2014/main" id="{F9768826-7548-3D1C-D315-457A3EFDD32B}"/>
              </a:ext>
            </a:extLst>
          </p:cNvPr>
          <p:cNvSpPr>
            <a:spLocks noGrp="1"/>
          </p:cNvSpPr>
          <p:nvPr>
            <p:ph type="ftr" sz="quarter" idx="11"/>
          </p:nvPr>
        </p:nvSpPr>
        <p:spPr/>
        <p:txBody>
          <a:bodyPr/>
          <a:lstStyle/>
          <a:p>
            <a:r>
              <a:rPr lang="pl-PL"/>
              <a:t>X Ogólnopolska Matematyczna Konferencja Studentów "OMatKo!!!"</a:t>
            </a:r>
            <a:endParaRPr lang="en-US"/>
          </a:p>
        </p:txBody>
      </p:sp>
      <p:sp>
        <p:nvSpPr>
          <p:cNvPr id="6" name="Symbol zastępczy numeru slajdu 5">
            <a:extLst>
              <a:ext uri="{FF2B5EF4-FFF2-40B4-BE49-F238E27FC236}">
                <a16:creationId xmlns:a16="http://schemas.microsoft.com/office/drawing/2014/main" id="{5F187AC1-EF9D-CBD0-ACD1-75ACFBD8A505}"/>
              </a:ext>
            </a:extLst>
          </p:cNvPr>
          <p:cNvSpPr>
            <a:spLocks noGrp="1"/>
          </p:cNvSpPr>
          <p:nvPr>
            <p:ph type="sldNum" sz="quarter" idx="12"/>
          </p:nvPr>
        </p:nvSpPr>
        <p:spPr/>
        <p:txBody>
          <a:bodyPr/>
          <a:lstStyle/>
          <a:p>
            <a:fld id="{DBA1B0FB-D917-4C8C-928F-313BD683BF39}" type="slidenum">
              <a:rPr lang="en-US" smtClean="0"/>
              <a:t>5</a:t>
            </a:fld>
            <a:endParaRPr lang="en-US"/>
          </a:p>
        </p:txBody>
      </p:sp>
      <p:pic>
        <p:nvPicPr>
          <p:cNvPr id="8" name="Grafika 7" descr="Znaczek — znak zapytania z wypełnieniem pełnym">
            <a:extLst>
              <a:ext uri="{FF2B5EF4-FFF2-40B4-BE49-F238E27FC236}">
                <a16:creationId xmlns:a16="http://schemas.microsoft.com/office/drawing/2014/main" id="{2A9585C8-54FC-ABB3-13FD-B75FED671B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38360" y="2097001"/>
            <a:ext cx="1331999" cy="1331999"/>
          </a:xfrm>
          <a:prstGeom prst="rect">
            <a:avLst/>
          </a:prstGeom>
        </p:spPr>
      </p:pic>
    </p:spTree>
    <p:extLst>
      <p:ext uri="{BB962C8B-B14F-4D97-AF65-F5344CB8AC3E}">
        <p14:creationId xmlns:p14="http://schemas.microsoft.com/office/powerpoint/2010/main" val="1906258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6A8B3DF-CE3A-C4CE-AEA8-D454C5E4DE0D}"/>
              </a:ext>
            </a:extLst>
          </p:cNvPr>
          <p:cNvSpPr>
            <a:spLocks noGrp="1"/>
          </p:cNvSpPr>
          <p:nvPr>
            <p:ph type="title"/>
          </p:nvPr>
        </p:nvSpPr>
        <p:spPr/>
        <p:txBody>
          <a:bodyPr/>
          <a:lstStyle/>
          <a:p>
            <a:r>
              <a:rPr lang="en-US" sz="4000" dirty="0" err="1"/>
              <a:t>Czym</a:t>
            </a:r>
            <a:r>
              <a:rPr lang="en-US" sz="4000" dirty="0"/>
              <a:t> jest </a:t>
            </a:r>
            <a:r>
              <a:rPr lang="en-US" sz="4000" dirty="0" err="1"/>
              <a:t>równanie</a:t>
            </a:r>
            <a:r>
              <a:rPr lang="en-US" sz="4000" dirty="0"/>
              <a:t> </a:t>
            </a:r>
            <a:r>
              <a:rPr lang="en-US" sz="4000" dirty="0" err="1"/>
              <a:t>Fokkera-Plancka</a:t>
            </a:r>
            <a:r>
              <a:rPr lang="pl-PL" sz="4000" dirty="0"/>
              <a:t> (FPE)</a:t>
            </a:r>
            <a:r>
              <a:rPr lang="en-US" sz="4000" dirty="0"/>
              <a:t>?</a:t>
            </a:r>
          </a:p>
        </p:txBody>
      </p:sp>
      <p:sp>
        <p:nvSpPr>
          <p:cNvPr id="3" name="Symbol zastępczy zawartości 2">
            <a:extLst>
              <a:ext uri="{FF2B5EF4-FFF2-40B4-BE49-F238E27FC236}">
                <a16:creationId xmlns:a16="http://schemas.microsoft.com/office/drawing/2014/main" id="{1ECDA692-0AA8-34A1-3B60-CE2E56A6F3DF}"/>
              </a:ext>
            </a:extLst>
          </p:cNvPr>
          <p:cNvSpPr>
            <a:spLocks noGrp="1"/>
          </p:cNvSpPr>
          <p:nvPr>
            <p:ph idx="1"/>
          </p:nvPr>
        </p:nvSpPr>
        <p:spPr/>
        <p:txBody>
          <a:bodyPr/>
          <a:lstStyle/>
          <a:p>
            <a:pPr algn="just"/>
            <a:r>
              <a:rPr lang="pl-PL" dirty="0">
                <a:solidFill>
                  <a:srgbClr val="FFFFFF"/>
                </a:solidFill>
              </a:rPr>
              <a:t>Równanie różniczkowe cząstkowe </a:t>
            </a:r>
          </a:p>
          <a:p>
            <a:pPr algn="just"/>
            <a:r>
              <a:rPr lang="pl-PL" dirty="0">
                <a:solidFill>
                  <a:srgbClr val="FFFFFF"/>
                </a:solidFill>
              </a:rPr>
              <a:t>Opisuje ewolucję czasową funkcji gęstości prawdopodobieństwa </a:t>
            </a:r>
          </a:p>
          <a:p>
            <a:pPr algn="just"/>
            <a:r>
              <a:rPr lang="pl-PL" dirty="0">
                <a:solidFill>
                  <a:srgbClr val="FFFFFF"/>
                </a:solidFill>
              </a:rPr>
              <a:t>Łączy światy probabilistyki i deterministycznych równań różniczkowych</a:t>
            </a:r>
          </a:p>
          <a:p>
            <a:pPr algn="just"/>
            <a:r>
              <a:rPr lang="pl-PL" dirty="0">
                <a:solidFill>
                  <a:srgbClr val="FFFFFF"/>
                </a:solidFill>
              </a:rPr>
              <a:t>W szczególnych przypadkach istnieją rozwiązania analityczne</a:t>
            </a:r>
          </a:p>
        </p:txBody>
      </p:sp>
      <p:sp>
        <p:nvSpPr>
          <p:cNvPr id="4" name="Symbol zastępczy daty 3">
            <a:extLst>
              <a:ext uri="{FF2B5EF4-FFF2-40B4-BE49-F238E27FC236}">
                <a16:creationId xmlns:a16="http://schemas.microsoft.com/office/drawing/2014/main" id="{4A55591A-F0E1-7381-B55D-CB6E4AECE8BD}"/>
              </a:ext>
            </a:extLst>
          </p:cNvPr>
          <p:cNvSpPr>
            <a:spLocks noGrp="1"/>
          </p:cNvSpPr>
          <p:nvPr>
            <p:ph type="dt" sz="half" idx="10"/>
          </p:nvPr>
        </p:nvSpPr>
        <p:spPr/>
        <p:txBody>
          <a:bodyPr/>
          <a:lstStyle/>
          <a:p>
            <a:r>
              <a:rPr lang="en-US"/>
              <a:t>1-3.12.2023</a:t>
            </a:r>
          </a:p>
        </p:txBody>
      </p:sp>
      <p:sp>
        <p:nvSpPr>
          <p:cNvPr id="5" name="Symbol zastępczy stopki 4">
            <a:extLst>
              <a:ext uri="{FF2B5EF4-FFF2-40B4-BE49-F238E27FC236}">
                <a16:creationId xmlns:a16="http://schemas.microsoft.com/office/drawing/2014/main" id="{F9768826-7548-3D1C-D315-457A3EFDD32B}"/>
              </a:ext>
            </a:extLst>
          </p:cNvPr>
          <p:cNvSpPr>
            <a:spLocks noGrp="1"/>
          </p:cNvSpPr>
          <p:nvPr>
            <p:ph type="ftr" sz="quarter" idx="11"/>
          </p:nvPr>
        </p:nvSpPr>
        <p:spPr/>
        <p:txBody>
          <a:bodyPr/>
          <a:lstStyle/>
          <a:p>
            <a:r>
              <a:rPr lang="pl-PL"/>
              <a:t>X Ogólnopolska Matematyczna Konferencja Studentów "OMatKo!!!"</a:t>
            </a:r>
            <a:endParaRPr lang="en-US"/>
          </a:p>
        </p:txBody>
      </p:sp>
      <p:sp>
        <p:nvSpPr>
          <p:cNvPr id="6" name="Symbol zastępczy numeru slajdu 5">
            <a:extLst>
              <a:ext uri="{FF2B5EF4-FFF2-40B4-BE49-F238E27FC236}">
                <a16:creationId xmlns:a16="http://schemas.microsoft.com/office/drawing/2014/main" id="{5F187AC1-EF9D-CBD0-ACD1-75ACFBD8A505}"/>
              </a:ext>
            </a:extLst>
          </p:cNvPr>
          <p:cNvSpPr>
            <a:spLocks noGrp="1"/>
          </p:cNvSpPr>
          <p:nvPr>
            <p:ph type="sldNum" sz="quarter" idx="12"/>
          </p:nvPr>
        </p:nvSpPr>
        <p:spPr/>
        <p:txBody>
          <a:bodyPr/>
          <a:lstStyle/>
          <a:p>
            <a:fld id="{DBA1B0FB-D917-4C8C-928F-313BD683BF39}" type="slidenum">
              <a:rPr lang="en-US" smtClean="0"/>
              <a:t>6</a:t>
            </a:fld>
            <a:endParaRPr lang="en-US"/>
          </a:p>
        </p:txBody>
      </p:sp>
      <p:pic>
        <p:nvPicPr>
          <p:cNvPr id="8" name="Grafika 7" descr="Znaczek — znak zapytania z wypełnieniem pełnym">
            <a:extLst>
              <a:ext uri="{FF2B5EF4-FFF2-40B4-BE49-F238E27FC236}">
                <a16:creationId xmlns:a16="http://schemas.microsoft.com/office/drawing/2014/main" id="{84CB9CCC-7A02-49B0-5E31-768AC25220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38360" y="2097001"/>
            <a:ext cx="1331999" cy="1331999"/>
          </a:xfrm>
          <a:prstGeom prst="rect">
            <a:avLst/>
          </a:prstGeom>
        </p:spPr>
      </p:pic>
    </p:spTree>
    <p:extLst>
      <p:ext uri="{BB962C8B-B14F-4D97-AF65-F5344CB8AC3E}">
        <p14:creationId xmlns:p14="http://schemas.microsoft.com/office/powerpoint/2010/main" val="37004158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6A8B3DF-CE3A-C4CE-AEA8-D454C5E4DE0D}"/>
              </a:ext>
            </a:extLst>
          </p:cNvPr>
          <p:cNvSpPr>
            <a:spLocks noGrp="1"/>
          </p:cNvSpPr>
          <p:nvPr>
            <p:ph type="title"/>
          </p:nvPr>
        </p:nvSpPr>
        <p:spPr/>
        <p:txBody>
          <a:bodyPr/>
          <a:lstStyle/>
          <a:p>
            <a:r>
              <a:rPr lang="en-US" sz="4000" dirty="0" err="1"/>
              <a:t>Czym</a:t>
            </a:r>
            <a:r>
              <a:rPr lang="en-US" sz="4000" dirty="0"/>
              <a:t> jest </a:t>
            </a:r>
            <a:r>
              <a:rPr lang="en-US" sz="4000" dirty="0" err="1"/>
              <a:t>równanie</a:t>
            </a:r>
            <a:r>
              <a:rPr lang="en-US" sz="4000" dirty="0"/>
              <a:t> </a:t>
            </a:r>
            <a:r>
              <a:rPr lang="en-US" sz="4000" dirty="0" err="1"/>
              <a:t>Fokkera-Plancka</a:t>
            </a:r>
            <a:r>
              <a:rPr lang="pl-PL" sz="4000" dirty="0"/>
              <a:t> (FPE)</a:t>
            </a:r>
            <a:r>
              <a:rPr lang="en-US" sz="4000" dirty="0"/>
              <a:t>?</a:t>
            </a:r>
          </a:p>
        </p:txBody>
      </p:sp>
      <p:sp>
        <p:nvSpPr>
          <p:cNvPr id="3" name="Symbol zastępczy zawartości 2">
            <a:extLst>
              <a:ext uri="{FF2B5EF4-FFF2-40B4-BE49-F238E27FC236}">
                <a16:creationId xmlns:a16="http://schemas.microsoft.com/office/drawing/2014/main" id="{1ECDA692-0AA8-34A1-3B60-CE2E56A6F3DF}"/>
              </a:ext>
            </a:extLst>
          </p:cNvPr>
          <p:cNvSpPr>
            <a:spLocks noGrp="1"/>
          </p:cNvSpPr>
          <p:nvPr>
            <p:ph idx="1"/>
          </p:nvPr>
        </p:nvSpPr>
        <p:spPr/>
        <p:txBody>
          <a:bodyPr/>
          <a:lstStyle/>
          <a:p>
            <a:pPr algn="just"/>
            <a:r>
              <a:rPr lang="pl-PL" dirty="0">
                <a:solidFill>
                  <a:srgbClr val="FFFFFF"/>
                </a:solidFill>
              </a:rPr>
              <a:t>Równanie różniczkowe cząstkowe </a:t>
            </a:r>
          </a:p>
          <a:p>
            <a:pPr algn="just"/>
            <a:r>
              <a:rPr lang="pl-PL" dirty="0">
                <a:solidFill>
                  <a:srgbClr val="FFFFFF"/>
                </a:solidFill>
              </a:rPr>
              <a:t>Opisuje ewolucję czasową funkcji gęstości prawdopodobieństwa</a:t>
            </a:r>
          </a:p>
          <a:p>
            <a:pPr algn="just"/>
            <a:r>
              <a:rPr lang="pl-PL" dirty="0">
                <a:solidFill>
                  <a:srgbClr val="FFFFFF"/>
                </a:solidFill>
              </a:rPr>
              <a:t>Łączy światy probabilistyki i deterministycznych równań różniczkowych</a:t>
            </a:r>
          </a:p>
          <a:p>
            <a:pPr algn="just"/>
            <a:r>
              <a:rPr lang="pl-PL" dirty="0">
                <a:solidFill>
                  <a:srgbClr val="FFFFFF"/>
                </a:solidFill>
              </a:rPr>
              <a:t>W szczególnych przypadkach istnieją rozwiązania analityczne</a:t>
            </a:r>
          </a:p>
          <a:p>
            <a:pPr algn="just"/>
            <a:r>
              <a:rPr lang="pl-PL" dirty="0">
                <a:solidFill>
                  <a:srgbClr val="FFFFFF"/>
                </a:solidFill>
              </a:rPr>
              <a:t>Stosowane w naukach przyrodniczych, teorii informacji, teorii grafów, data science, finansach, ekonomii, itp.</a:t>
            </a:r>
          </a:p>
        </p:txBody>
      </p:sp>
      <p:sp>
        <p:nvSpPr>
          <p:cNvPr id="4" name="Symbol zastępczy daty 3">
            <a:extLst>
              <a:ext uri="{FF2B5EF4-FFF2-40B4-BE49-F238E27FC236}">
                <a16:creationId xmlns:a16="http://schemas.microsoft.com/office/drawing/2014/main" id="{4A55591A-F0E1-7381-B55D-CB6E4AECE8BD}"/>
              </a:ext>
            </a:extLst>
          </p:cNvPr>
          <p:cNvSpPr>
            <a:spLocks noGrp="1"/>
          </p:cNvSpPr>
          <p:nvPr>
            <p:ph type="dt" sz="half" idx="10"/>
          </p:nvPr>
        </p:nvSpPr>
        <p:spPr/>
        <p:txBody>
          <a:bodyPr/>
          <a:lstStyle/>
          <a:p>
            <a:r>
              <a:rPr lang="en-US"/>
              <a:t>1-3.12.2023</a:t>
            </a:r>
          </a:p>
        </p:txBody>
      </p:sp>
      <p:sp>
        <p:nvSpPr>
          <p:cNvPr id="5" name="Symbol zastępczy stopki 4">
            <a:extLst>
              <a:ext uri="{FF2B5EF4-FFF2-40B4-BE49-F238E27FC236}">
                <a16:creationId xmlns:a16="http://schemas.microsoft.com/office/drawing/2014/main" id="{F9768826-7548-3D1C-D315-457A3EFDD32B}"/>
              </a:ext>
            </a:extLst>
          </p:cNvPr>
          <p:cNvSpPr>
            <a:spLocks noGrp="1"/>
          </p:cNvSpPr>
          <p:nvPr>
            <p:ph type="ftr" sz="quarter" idx="11"/>
          </p:nvPr>
        </p:nvSpPr>
        <p:spPr/>
        <p:txBody>
          <a:bodyPr/>
          <a:lstStyle/>
          <a:p>
            <a:r>
              <a:rPr lang="pl-PL"/>
              <a:t>X Ogólnopolska Matematyczna Konferencja Studentów "OMatKo!!!"</a:t>
            </a:r>
            <a:endParaRPr lang="en-US"/>
          </a:p>
        </p:txBody>
      </p:sp>
      <p:sp>
        <p:nvSpPr>
          <p:cNvPr id="6" name="Symbol zastępczy numeru slajdu 5">
            <a:extLst>
              <a:ext uri="{FF2B5EF4-FFF2-40B4-BE49-F238E27FC236}">
                <a16:creationId xmlns:a16="http://schemas.microsoft.com/office/drawing/2014/main" id="{5F187AC1-EF9D-CBD0-ACD1-75ACFBD8A505}"/>
              </a:ext>
            </a:extLst>
          </p:cNvPr>
          <p:cNvSpPr>
            <a:spLocks noGrp="1"/>
          </p:cNvSpPr>
          <p:nvPr>
            <p:ph type="sldNum" sz="quarter" idx="12"/>
          </p:nvPr>
        </p:nvSpPr>
        <p:spPr/>
        <p:txBody>
          <a:bodyPr/>
          <a:lstStyle/>
          <a:p>
            <a:fld id="{DBA1B0FB-D917-4C8C-928F-313BD683BF39}" type="slidenum">
              <a:rPr lang="en-US" smtClean="0"/>
              <a:t>7</a:t>
            </a:fld>
            <a:endParaRPr lang="en-US"/>
          </a:p>
        </p:txBody>
      </p:sp>
      <p:pic>
        <p:nvPicPr>
          <p:cNvPr id="7" name="Grafika 6" descr="Znaczek — znak zapytania z wypełnieniem pełnym">
            <a:extLst>
              <a:ext uri="{FF2B5EF4-FFF2-40B4-BE49-F238E27FC236}">
                <a16:creationId xmlns:a16="http://schemas.microsoft.com/office/drawing/2014/main" id="{7853D422-A622-90C6-C21F-F73E795F67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38360" y="2097001"/>
            <a:ext cx="1331999" cy="1331999"/>
          </a:xfrm>
          <a:prstGeom prst="rect">
            <a:avLst/>
          </a:prstGeom>
        </p:spPr>
      </p:pic>
    </p:spTree>
    <p:extLst>
      <p:ext uri="{BB962C8B-B14F-4D97-AF65-F5344CB8AC3E}">
        <p14:creationId xmlns:p14="http://schemas.microsoft.com/office/powerpoint/2010/main" val="3760169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61BE76E-4730-3EAE-C393-1D944A21938C}"/>
              </a:ext>
            </a:extLst>
          </p:cNvPr>
          <p:cNvSpPr>
            <a:spLocks noGrp="1"/>
          </p:cNvSpPr>
          <p:nvPr>
            <p:ph type="title"/>
          </p:nvPr>
        </p:nvSpPr>
        <p:spPr/>
        <p:txBody>
          <a:bodyPr/>
          <a:lstStyle/>
          <a:p>
            <a:r>
              <a:rPr lang="en-US" sz="4000" dirty="0" err="1"/>
              <a:t>Jakie</a:t>
            </a:r>
            <a:r>
              <a:rPr lang="en-US" sz="4000" dirty="0"/>
              <a:t> </a:t>
            </a:r>
            <a:r>
              <a:rPr lang="en-US" sz="4000" dirty="0" err="1"/>
              <a:t>typy</a:t>
            </a:r>
            <a:r>
              <a:rPr lang="en-US" sz="4000" dirty="0"/>
              <a:t> </a:t>
            </a:r>
            <a:r>
              <a:rPr lang="en-US" sz="4000" dirty="0" err="1"/>
              <a:t>dyfuzji</a:t>
            </a:r>
            <a:r>
              <a:rPr lang="en-US" sz="4000" dirty="0"/>
              <a:t> </a:t>
            </a:r>
            <a:r>
              <a:rPr lang="en-US" sz="4000" dirty="0" err="1"/>
              <a:t>wyróżniamy</a:t>
            </a:r>
            <a:r>
              <a:rPr lang="en-US" sz="4000" dirty="0"/>
              <a:t>?</a:t>
            </a:r>
          </a:p>
        </p:txBody>
      </p:sp>
      <p:sp>
        <p:nvSpPr>
          <p:cNvPr id="3" name="Symbol zastępczy tekstu 2">
            <a:extLst>
              <a:ext uri="{FF2B5EF4-FFF2-40B4-BE49-F238E27FC236}">
                <a16:creationId xmlns:a16="http://schemas.microsoft.com/office/drawing/2014/main" id="{6E74ABD0-B5B8-4E6E-C831-9C8753D00427}"/>
              </a:ext>
            </a:extLst>
          </p:cNvPr>
          <p:cNvSpPr>
            <a:spLocks noGrp="1"/>
          </p:cNvSpPr>
          <p:nvPr>
            <p:ph type="body" idx="1"/>
          </p:nvPr>
        </p:nvSpPr>
        <p:spPr/>
        <p:txBody>
          <a:bodyPr/>
          <a:lstStyle/>
          <a:p>
            <a:r>
              <a:rPr lang="pl-PL" sz="2400" u="sng" cap="small" dirty="0" err="1"/>
              <a:t>Subdyfuzja</a:t>
            </a:r>
            <a:endParaRPr lang="en-US" sz="2400" u="sng" cap="small" dirty="0"/>
          </a:p>
        </p:txBody>
      </p:sp>
      <mc:AlternateContent xmlns:mc="http://schemas.openxmlformats.org/markup-compatibility/2006" xmlns:a14="http://schemas.microsoft.com/office/drawing/2010/main">
        <mc:Choice Requires="a14">
          <p:sp>
            <p:nvSpPr>
              <p:cNvPr id="4" name="Symbol zastępczy zawartości 3">
                <a:extLst>
                  <a:ext uri="{FF2B5EF4-FFF2-40B4-BE49-F238E27FC236}">
                    <a16:creationId xmlns:a16="http://schemas.microsoft.com/office/drawing/2014/main" id="{58BF31DA-0BA7-81D0-F459-774BC6C03F6C}"/>
                  </a:ext>
                </a:extLst>
              </p:cNvPr>
              <p:cNvSpPr>
                <a:spLocks noGrp="1"/>
              </p:cNvSpPr>
              <p:nvPr>
                <p:ph sz="half" idx="2"/>
              </p:nvPr>
            </p:nvSpPr>
            <p:spPr/>
            <p:txBody>
              <a:bodyPr/>
              <a:lstStyle/>
              <a:p>
                <a:pPr algn="just"/>
                <a14:m>
                  <m:oMath xmlns:m="http://schemas.openxmlformats.org/officeDocument/2006/math">
                    <m:r>
                      <a:rPr lang="pl-PL" sz="2000" i="1">
                        <a:solidFill>
                          <a:srgbClr val="FFFFFF"/>
                        </a:solidFill>
                        <a:latin typeface="Cambria Math" panose="02040503050406030204" pitchFamily="18" charset="0"/>
                        <a:ea typeface="Cambria Math" panose="02040503050406030204" pitchFamily="18" charset="0"/>
                      </a:rPr>
                      <m:t>𝔼</m:t>
                    </m:r>
                    <m:d>
                      <m:dPr>
                        <m:begChr m:val="["/>
                        <m:endChr m:val="]"/>
                        <m:ctrlPr>
                          <a:rPr lang="pl-PL" sz="2000" b="0" i="1" smtClean="0">
                            <a:solidFill>
                              <a:srgbClr val="FFFFFF"/>
                            </a:solidFill>
                            <a:latin typeface="Cambria Math" panose="02040503050406030204" pitchFamily="18" charset="0"/>
                          </a:rPr>
                        </m:ctrlPr>
                      </m:dPr>
                      <m:e>
                        <m:sSup>
                          <m:sSupPr>
                            <m:ctrlPr>
                              <a:rPr lang="pl-PL" sz="2000" b="0" i="1" smtClean="0">
                                <a:solidFill>
                                  <a:srgbClr val="FFFFFF"/>
                                </a:solidFill>
                                <a:latin typeface="Cambria Math" panose="02040503050406030204" pitchFamily="18" charset="0"/>
                              </a:rPr>
                            </m:ctrlPr>
                          </m:sSupPr>
                          <m:e>
                            <m:sSub>
                              <m:sSubPr>
                                <m:ctrlPr>
                                  <a:rPr lang="pl-PL" sz="2000" i="1">
                                    <a:solidFill>
                                      <a:srgbClr val="FFFFFF"/>
                                    </a:solidFill>
                                    <a:latin typeface="Cambria Math" panose="02040503050406030204" pitchFamily="18" charset="0"/>
                                  </a:rPr>
                                </m:ctrlPr>
                              </m:sSubPr>
                              <m:e>
                                <m:r>
                                  <a:rPr lang="pl-PL" sz="2000" i="1">
                                    <a:solidFill>
                                      <a:srgbClr val="FFFFFF"/>
                                    </a:solidFill>
                                    <a:latin typeface="Cambria Math" panose="02040503050406030204" pitchFamily="18" charset="0"/>
                                  </a:rPr>
                                  <m:t>(</m:t>
                                </m:r>
                                <m:r>
                                  <a:rPr lang="pl-PL" sz="2000" i="1">
                                    <a:solidFill>
                                      <a:srgbClr val="FFFFFF"/>
                                    </a:solidFill>
                                    <a:latin typeface="Cambria Math" panose="02040503050406030204" pitchFamily="18" charset="0"/>
                                  </a:rPr>
                                  <m:t>𝑋</m:t>
                                </m:r>
                              </m:e>
                              <m:sub>
                                <m:r>
                                  <a:rPr lang="pl-PL" sz="2000" i="1">
                                    <a:solidFill>
                                      <a:srgbClr val="FFFFFF"/>
                                    </a:solidFill>
                                    <a:latin typeface="Cambria Math" panose="02040503050406030204" pitchFamily="18" charset="0"/>
                                  </a:rPr>
                                  <m:t>𝑡</m:t>
                                </m:r>
                              </m:sub>
                            </m:sSub>
                            <m:r>
                              <a:rPr lang="pl-PL" sz="2000" i="1">
                                <a:solidFill>
                                  <a:srgbClr val="FFFFFF"/>
                                </a:solidFill>
                                <a:latin typeface="Cambria Math" panose="02040503050406030204" pitchFamily="18" charset="0"/>
                              </a:rPr>
                              <m:t>−</m:t>
                            </m:r>
                            <m:sSub>
                              <m:sSubPr>
                                <m:ctrlPr>
                                  <a:rPr lang="pl-PL" sz="2000" i="1">
                                    <a:solidFill>
                                      <a:srgbClr val="FFFFFF"/>
                                    </a:solidFill>
                                    <a:latin typeface="Cambria Math" panose="02040503050406030204" pitchFamily="18" charset="0"/>
                                  </a:rPr>
                                </m:ctrlPr>
                              </m:sSubPr>
                              <m:e>
                                <m:r>
                                  <a:rPr lang="pl-PL" sz="2000" i="1">
                                    <a:solidFill>
                                      <a:srgbClr val="FFFFFF"/>
                                    </a:solidFill>
                                    <a:latin typeface="Cambria Math" panose="02040503050406030204" pitchFamily="18" charset="0"/>
                                  </a:rPr>
                                  <m:t>𝑋</m:t>
                                </m:r>
                              </m:e>
                              <m:sub>
                                <m:r>
                                  <a:rPr lang="pl-PL" sz="2000" i="1">
                                    <a:solidFill>
                                      <a:srgbClr val="FFFFFF"/>
                                    </a:solidFill>
                                    <a:latin typeface="Cambria Math" panose="02040503050406030204" pitchFamily="18" charset="0"/>
                                  </a:rPr>
                                  <m:t>0</m:t>
                                </m:r>
                              </m:sub>
                            </m:sSub>
                            <m:r>
                              <a:rPr lang="pl-PL" sz="2000" i="1">
                                <a:solidFill>
                                  <a:srgbClr val="FFFFFF"/>
                                </a:solidFill>
                                <a:latin typeface="Cambria Math" panose="02040503050406030204" pitchFamily="18" charset="0"/>
                              </a:rPr>
                              <m:t>)</m:t>
                            </m:r>
                          </m:e>
                          <m:sup>
                            <m:r>
                              <a:rPr lang="pl-PL" sz="2000" b="0" i="1" smtClean="0">
                                <a:solidFill>
                                  <a:srgbClr val="FFFFFF"/>
                                </a:solidFill>
                                <a:latin typeface="Cambria Math" panose="02040503050406030204" pitchFamily="18" charset="0"/>
                              </a:rPr>
                              <m:t>2</m:t>
                            </m:r>
                          </m:sup>
                        </m:sSup>
                      </m:e>
                    </m:d>
                    <m:r>
                      <a:rPr lang="en-US" sz="2000" dirty="0" smtClean="0">
                        <a:solidFill>
                          <a:srgbClr val="FFFFFF"/>
                        </a:solidFill>
                        <a:latin typeface="Cambria Math" panose="02040503050406030204" pitchFamily="18" charset="0"/>
                      </a:rPr>
                      <m:t>∝</m:t>
                    </m:r>
                    <m:sSup>
                      <m:sSupPr>
                        <m:ctrlPr>
                          <a:rPr lang="en-US" sz="2000" i="1" dirty="0" smtClean="0">
                            <a:solidFill>
                              <a:srgbClr val="FFFFFF"/>
                            </a:solidFill>
                            <a:latin typeface="Cambria Math" panose="02040503050406030204" pitchFamily="18" charset="0"/>
                          </a:rPr>
                        </m:ctrlPr>
                      </m:sSupPr>
                      <m:e>
                        <m:r>
                          <a:rPr lang="pl-PL" sz="2000" b="0" i="1" dirty="0" smtClean="0">
                            <a:solidFill>
                              <a:srgbClr val="FFFFFF"/>
                            </a:solidFill>
                            <a:latin typeface="Cambria Math" panose="02040503050406030204" pitchFamily="18" charset="0"/>
                          </a:rPr>
                          <m:t>𝑡</m:t>
                        </m:r>
                      </m:e>
                      <m:sup>
                        <m:r>
                          <a:rPr lang="en-US" sz="2000" i="1" dirty="0" smtClean="0">
                            <a:solidFill>
                              <a:srgbClr val="FFFFFF"/>
                            </a:solidFill>
                            <a:latin typeface="Cambria Math" panose="02040503050406030204" pitchFamily="18" charset="0"/>
                            <a:ea typeface="Cambria Math" panose="02040503050406030204" pitchFamily="18" charset="0"/>
                          </a:rPr>
                          <m:t>𝛼</m:t>
                        </m:r>
                      </m:sup>
                    </m:sSup>
                    <m:r>
                      <a:rPr lang="pl-PL" sz="2000" b="0" i="1" dirty="0" smtClean="0">
                        <a:solidFill>
                          <a:srgbClr val="FFFFFF"/>
                        </a:solidFill>
                        <a:latin typeface="Cambria Math" panose="02040503050406030204" pitchFamily="18" charset="0"/>
                      </a:rPr>
                      <m:t>,     </m:t>
                    </m:r>
                    <m:r>
                      <a:rPr lang="pl-PL" sz="2000" b="0" i="1" dirty="0" smtClean="0">
                        <a:solidFill>
                          <a:srgbClr val="FFFFFF"/>
                        </a:solidFill>
                        <a:latin typeface="Cambria Math" panose="02040503050406030204" pitchFamily="18" charset="0"/>
                        <a:ea typeface="Cambria Math" panose="02040503050406030204" pitchFamily="18" charset="0"/>
                      </a:rPr>
                      <m:t>𝛼</m:t>
                    </m:r>
                    <m:r>
                      <a:rPr lang="pl-PL" sz="2000" b="0" i="1" dirty="0" smtClean="0">
                        <a:solidFill>
                          <a:srgbClr val="FFFFFF"/>
                        </a:solidFill>
                        <a:latin typeface="Cambria Math" panose="02040503050406030204" pitchFamily="18" charset="0"/>
                        <a:ea typeface="Cambria Math" panose="02040503050406030204" pitchFamily="18" charset="0"/>
                      </a:rPr>
                      <m:t>&lt;1</m:t>
                    </m:r>
                  </m:oMath>
                </a14:m>
                <a:endParaRPr lang="pl-PL" sz="2000" dirty="0">
                  <a:solidFill>
                    <a:srgbClr val="FFFFFF"/>
                  </a:solidFill>
                </a:endParaRPr>
              </a:p>
              <a:p>
                <a:r>
                  <a:rPr lang="pl-PL" sz="2000" dirty="0">
                    <a:solidFill>
                      <a:srgbClr val="FFFFFF"/>
                    </a:solidFill>
                  </a:rPr>
                  <a:t>Zachodzi w ośrodkach, </a:t>
                </a:r>
                <a:br>
                  <a:rPr lang="pl-PL" sz="2000" dirty="0">
                    <a:solidFill>
                      <a:srgbClr val="FFFFFF"/>
                    </a:solidFill>
                  </a:rPr>
                </a:br>
                <a:r>
                  <a:rPr lang="pl-PL" sz="2000" dirty="0">
                    <a:solidFill>
                      <a:srgbClr val="FFFFFF"/>
                    </a:solidFill>
                  </a:rPr>
                  <a:t>w których ruch cząsteczek jest szczególnie utrudniony (np. ośrodki porowate lub żele)</a:t>
                </a:r>
                <a:endParaRPr lang="en-US" sz="2000" dirty="0">
                  <a:solidFill>
                    <a:srgbClr val="FFFFFF"/>
                  </a:solidFill>
                </a:endParaRPr>
              </a:p>
            </p:txBody>
          </p:sp>
        </mc:Choice>
        <mc:Fallback xmlns="">
          <p:sp>
            <p:nvSpPr>
              <p:cNvPr id="4" name="Symbol zastępczy zawartości 3">
                <a:extLst>
                  <a:ext uri="{FF2B5EF4-FFF2-40B4-BE49-F238E27FC236}">
                    <a16:creationId xmlns:a16="http://schemas.microsoft.com/office/drawing/2014/main" id="{58BF31DA-0BA7-81D0-F459-774BC6C03F6C}"/>
                  </a:ext>
                </a:extLst>
              </p:cNvPr>
              <p:cNvSpPr>
                <a:spLocks noGrp="1" noRot="1" noChangeAspect="1" noMove="1" noResize="1" noEditPoints="1" noAdjustHandles="1" noChangeArrowheads="1" noChangeShapeType="1" noTextEdit="1"/>
              </p:cNvSpPr>
              <p:nvPr>
                <p:ph sz="half" idx="2"/>
              </p:nvPr>
            </p:nvSpPr>
            <p:spPr>
              <a:blipFill>
                <a:blip r:embed="rId2"/>
                <a:stretch>
                  <a:fillRect l="-4110" t="-1560"/>
                </a:stretch>
              </a:blipFill>
            </p:spPr>
            <p:txBody>
              <a:bodyPr/>
              <a:lstStyle/>
              <a:p>
                <a:r>
                  <a:rPr lang="en-US">
                    <a:noFill/>
                  </a:rPr>
                  <a:t> </a:t>
                </a:r>
              </a:p>
            </p:txBody>
          </p:sp>
        </mc:Fallback>
      </mc:AlternateContent>
      <p:sp>
        <p:nvSpPr>
          <p:cNvPr id="9" name="Symbol zastępczy daty 8">
            <a:extLst>
              <a:ext uri="{FF2B5EF4-FFF2-40B4-BE49-F238E27FC236}">
                <a16:creationId xmlns:a16="http://schemas.microsoft.com/office/drawing/2014/main" id="{F002DFA0-F343-A8EA-73CE-CC7C5C40F3CD}"/>
              </a:ext>
            </a:extLst>
          </p:cNvPr>
          <p:cNvSpPr>
            <a:spLocks noGrp="1"/>
          </p:cNvSpPr>
          <p:nvPr>
            <p:ph type="dt" sz="half" idx="10"/>
          </p:nvPr>
        </p:nvSpPr>
        <p:spPr/>
        <p:txBody>
          <a:bodyPr/>
          <a:lstStyle/>
          <a:p>
            <a:r>
              <a:rPr lang="en-US"/>
              <a:t>1-3.12.2023</a:t>
            </a:r>
            <a:endParaRPr lang="en-US" dirty="0"/>
          </a:p>
        </p:txBody>
      </p:sp>
      <p:sp>
        <p:nvSpPr>
          <p:cNvPr id="10" name="Symbol zastępczy stopki 9">
            <a:extLst>
              <a:ext uri="{FF2B5EF4-FFF2-40B4-BE49-F238E27FC236}">
                <a16:creationId xmlns:a16="http://schemas.microsoft.com/office/drawing/2014/main" id="{A5736BF1-6E78-0FF4-FE0E-EB751AD0E69C}"/>
              </a:ext>
            </a:extLst>
          </p:cNvPr>
          <p:cNvSpPr>
            <a:spLocks noGrp="1"/>
          </p:cNvSpPr>
          <p:nvPr>
            <p:ph type="ftr" sz="quarter" idx="11"/>
          </p:nvPr>
        </p:nvSpPr>
        <p:spPr/>
        <p:txBody>
          <a:bodyPr/>
          <a:lstStyle/>
          <a:p>
            <a:r>
              <a:rPr lang="pl-PL"/>
              <a:t>X Ogólnopolska Matematyczna Konferencja Studentów "OMatKo!!!"</a:t>
            </a:r>
            <a:endParaRPr lang="en-US"/>
          </a:p>
        </p:txBody>
      </p:sp>
      <p:sp>
        <p:nvSpPr>
          <p:cNvPr id="11" name="Symbol zastępczy numeru slajdu 10">
            <a:extLst>
              <a:ext uri="{FF2B5EF4-FFF2-40B4-BE49-F238E27FC236}">
                <a16:creationId xmlns:a16="http://schemas.microsoft.com/office/drawing/2014/main" id="{CD9C5BC1-2A8F-EA90-AE43-C0092DAB6ECE}"/>
              </a:ext>
            </a:extLst>
          </p:cNvPr>
          <p:cNvSpPr>
            <a:spLocks noGrp="1"/>
          </p:cNvSpPr>
          <p:nvPr>
            <p:ph type="sldNum" sz="quarter" idx="12"/>
          </p:nvPr>
        </p:nvSpPr>
        <p:spPr/>
        <p:txBody>
          <a:bodyPr/>
          <a:lstStyle/>
          <a:p>
            <a:fld id="{DBA1B0FB-D917-4C8C-928F-313BD683BF39}" type="slidenum">
              <a:rPr lang="en-US" smtClean="0"/>
              <a:t>8</a:t>
            </a:fld>
            <a:endParaRPr lang="en-US"/>
          </a:p>
        </p:txBody>
      </p:sp>
      <p:pic>
        <p:nvPicPr>
          <p:cNvPr id="5" name="Grafika 4" descr="Trend wzrostowy z wypełnieniem pełnym">
            <a:extLst>
              <a:ext uri="{FF2B5EF4-FFF2-40B4-BE49-F238E27FC236}">
                <a16:creationId xmlns:a16="http://schemas.microsoft.com/office/drawing/2014/main" id="{97A4E20D-7E63-C26E-4F64-04874B8350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84244" y="5028525"/>
            <a:ext cx="914400" cy="914400"/>
          </a:xfrm>
          <a:prstGeom prst="rect">
            <a:avLst/>
          </a:prstGeom>
        </p:spPr>
      </p:pic>
    </p:spTree>
    <p:extLst>
      <p:ext uri="{BB962C8B-B14F-4D97-AF65-F5344CB8AC3E}">
        <p14:creationId xmlns:p14="http://schemas.microsoft.com/office/powerpoint/2010/main" val="246050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61BE76E-4730-3EAE-C393-1D944A21938C}"/>
              </a:ext>
            </a:extLst>
          </p:cNvPr>
          <p:cNvSpPr>
            <a:spLocks noGrp="1"/>
          </p:cNvSpPr>
          <p:nvPr>
            <p:ph type="title"/>
          </p:nvPr>
        </p:nvSpPr>
        <p:spPr/>
        <p:txBody>
          <a:bodyPr/>
          <a:lstStyle/>
          <a:p>
            <a:r>
              <a:rPr lang="en-US" sz="4000" dirty="0" err="1"/>
              <a:t>Jakie</a:t>
            </a:r>
            <a:r>
              <a:rPr lang="en-US" sz="4000" dirty="0"/>
              <a:t> </a:t>
            </a:r>
            <a:r>
              <a:rPr lang="en-US" sz="4000" dirty="0" err="1"/>
              <a:t>typy</a:t>
            </a:r>
            <a:r>
              <a:rPr lang="en-US" sz="4000" dirty="0"/>
              <a:t> </a:t>
            </a:r>
            <a:r>
              <a:rPr lang="en-US" sz="4000" dirty="0" err="1"/>
              <a:t>dyfuzji</a:t>
            </a:r>
            <a:r>
              <a:rPr lang="en-US" sz="4000" dirty="0"/>
              <a:t> </a:t>
            </a:r>
            <a:r>
              <a:rPr lang="en-US" sz="4000" dirty="0" err="1"/>
              <a:t>wyróżniamy</a:t>
            </a:r>
            <a:r>
              <a:rPr lang="en-US" sz="4000" dirty="0"/>
              <a:t>?</a:t>
            </a:r>
          </a:p>
        </p:txBody>
      </p:sp>
      <p:sp>
        <p:nvSpPr>
          <p:cNvPr id="3" name="Symbol zastępczy tekstu 2">
            <a:extLst>
              <a:ext uri="{FF2B5EF4-FFF2-40B4-BE49-F238E27FC236}">
                <a16:creationId xmlns:a16="http://schemas.microsoft.com/office/drawing/2014/main" id="{6E74ABD0-B5B8-4E6E-C831-9C8753D00427}"/>
              </a:ext>
            </a:extLst>
          </p:cNvPr>
          <p:cNvSpPr>
            <a:spLocks noGrp="1"/>
          </p:cNvSpPr>
          <p:nvPr>
            <p:ph type="body" idx="1"/>
          </p:nvPr>
        </p:nvSpPr>
        <p:spPr/>
        <p:txBody>
          <a:bodyPr/>
          <a:lstStyle/>
          <a:p>
            <a:r>
              <a:rPr lang="pl-PL" sz="2400" u="sng" cap="small" dirty="0" err="1"/>
              <a:t>Subdyfuzja</a:t>
            </a:r>
            <a:endParaRPr lang="en-US" sz="2400" u="sng" cap="small" dirty="0"/>
          </a:p>
        </p:txBody>
      </p:sp>
      <mc:AlternateContent xmlns:mc="http://schemas.openxmlformats.org/markup-compatibility/2006" xmlns:a14="http://schemas.microsoft.com/office/drawing/2010/main">
        <mc:Choice Requires="a14">
          <p:sp>
            <p:nvSpPr>
              <p:cNvPr id="4" name="Symbol zastępczy zawartości 3">
                <a:extLst>
                  <a:ext uri="{FF2B5EF4-FFF2-40B4-BE49-F238E27FC236}">
                    <a16:creationId xmlns:a16="http://schemas.microsoft.com/office/drawing/2014/main" id="{58BF31DA-0BA7-81D0-F459-774BC6C03F6C}"/>
                  </a:ext>
                </a:extLst>
              </p:cNvPr>
              <p:cNvSpPr>
                <a:spLocks noGrp="1"/>
              </p:cNvSpPr>
              <p:nvPr>
                <p:ph sz="half" idx="2"/>
              </p:nvPr>
            </p:nvSpPr>
            <p:spPr/>
            <p:txBody>
              <a:bodyPr/>
              <a:lstStyle/>
              <a:p>
                <a14:m>
                  <m:oMath xmlns:m="http://schemas.openxmlformats.org/officeDocument/2006/math">
                    <m:r>
                      <a:rPr lang="pl-PL" sz="2000" b="0" i="1" smtClean="0">
                        <a:solidFill>
                          <a:srgbClr val="FFFFFF"/>
                        </a:solidFill>
                        <a:latin typeface="Cambria Math" panose="02040503050406030204" pitchFamily="18" charset="0"/>
                        <a:ea typeface="Cambria Math" panose="02040503050406030204" pitchFamily="18" charset="0"/>
                      </a:rPr>
                      <m:t>𝔼</m:t>
                    </m:r>
                    <m:d>
                      <m:dPr>
                        <m:begChr m:val="["/>
                        <m:endChr m:val="]"/>
                        <m:ctrlPr>
                          <a:rPr lang="pl-PL" sz="2000" b="0" i="1" smtClean="0">
                            <a:solidFill>
                              <a:srgbClr val="FFFFFF"/>
                            </a:solidFill>
                            <a:latin typeface="Cambria Math" panose="02040503050406030204" pitchFamily="18" charset="0"/>
                          </a:rPr>
                        </m:ctrlPr>
                      </m:dPr>
                      <m:e>
                        <m:sSup>
                          <m:sSupPr>
                            <m:ctrlPr>
                              <a:rPr lang="pl-PL" sz="2000" b="0" i="1" smtClean="0">
                                <a:solidFill>
                                  <a:srgbClr val="FFFFFF"/>
                                </a:solidFill>
                                <a:latin typeface="Cambria Math" panose="02040503050406030204" pitchFamily="18" charset="0"/>
                              </a:rPr>
                            </m:ctrlPr>
                          </m:sSupPr>
                          <m:e>
                            <m:sSub>
                              <m:sSubPr>
                                <m:ctrlPr>
                                  <a:rPr lang="pl-PL" sz="2000" i="1">
                                    <a:solidFill>
                                      <a:srgbClr val="FFFFFF"/>
                                    </a:solidFill>
                                    <a:latin typeface="Cambria Math" panose="02040503050406030204" pitchFamily="18" charset="0"/>
                                  </a:rPr>
                                </m:ctrlPr>
                              </m:sSubPr>
                              <m:e>
                                <m:r>
                                  <a:rPr lang="pl-PL" sz="2000" i="1">
                                    <a:solidFill>
                                      <a:srgbClr val="FFFFFF"/>
                                    </a:solidFill>
                                    <a:latin typeface="Cambria Math" panose="02040503050406030204" pitchFamily="18" charset="0"/>
                                  </a:rPr>
                                  <m:t>(</m:t>
                                </m:r>
                                <m:r>
                                  <a:rPr lang="pl-PL" sz="2000" i="1">
                                    <a:solidFill>
                                      <a:srgbClr val="FFFFFF"/>
                                    </a:solidFill>
                                    <a:latin typeface="Cambria Math" panose="02040503050406030204" pitchFamily="18" charset="0"/>
                                  </a:rPr>
                                  <m:t>𝑋</m:t>
                                </m:r>
                              </m:e>
                              <m:sub>
                                <m:r>
                                  <a:rPr lang="pl-PL" sz="2000" i="1">
                                    <a:solidFill>
                                      <a:srgbClr val="FFFFFF"/>
                                    </a:solidFill>
                                    <a:latin typeface="Cambria Math" panose="02040503050406030204" pitchFamily="18" charset="0"/>
                                  </a:rPr>
                                  <m:t>𝑡</m:t>
                                </m:r>
                              </m:sub>
                            </m:sSub>
                            <m:r>
                              <a:rPr lang="pl-PL" sz="2000" i="1">
                                <a:solidFill>
                                  <a:srgbClr val="FFFFFF"/>
                                </a:solidFill>
                                <a:latin typeface="Cambria Math" panose="02040503050406030204" pitchFamily="18" charset="0"/>
                              </a:rPr>
                              <m:t>−</m:t>
                            </m:r>
                            <m:sSub>
                              <m:sSubPr>
                                <m:ctrlPr>
                                  <a:rPr lang="pl-PL" sz="2000" i="1">
                                    <a:solidFill>
                                      <a:srgbClr val="FFFFFF"/>
                                    </a:solidFill>
                                    <a:latin typeface="Cambria Math" panose="02040503050406030204" pitchFamily="18" charset="0"/>
                                  </a:rPr>
                                </m:ctrlPr>
                              </m:sSubPr>
                              <m:e>
                                <m:r>
                                  <a:rPr lang="pl-PL" sz="2000" i="1">
                                    <a:solidFill>
                                      <a:srgbClr val="FFFFFF"/>
                                    </a:solidFill>
                                    <a:latin typeface="Cambria Math" panose="02040503050406030204" pitchFamily="18" charset="0"/>
                                  </a:rPr>
                                  <m:t>𝑋</m:t>
                                </m:r>
                              </m:e>
                              <m:sub>
                                <m:r>
                                  <a:rPr lang="pl-PL" sz="2000" i="1">
                                    <a:solidFill>
                                      <a:srgbClr val="FFFFFF"/>
                                    </a:solidFill>
                                    <a:latin typeface="Cambria Math" panose="02040503050406030204" pitchFamily="18" charset="0"/>
                                  </a:rPr>
                                  <m:t>0</m:t>
                                </m:r>
                              </m:sub>
                            </m:sSub>
                            <m:r>
                              <a:rPr lang="pl-PL" sz="2000" i="1">
                                <a:solidFill>
                                  <a:srgbClr val="FFFFFF"/>
                                </a:solidFill>
                                <a:latin typeface="Cambria Math" panose="02040503050406030204" pitchFamily="18" charset="0"/>
                              </a:rPr>
                              <m:t>)</m:t>
                            </m:r>
                          </m:e>
                          <m:sup>
                            <m:r>
                              <a:rPr lang="pl-PL" sz="2000" b="0" i="1" smtClean="0">
                                <a:solidFill>
                                  <a:srgbClr val="FFFFFF"/>
                                </a:solidFill>
                                <a:latin typeface="Cambria Math" panose="02040503050406030204" pitchFamily="18" charset="0"/>
                              </a:rPr>
                              <m:t>2</m:t>
                            </m:r>
                          </m:sup>
                        </m:sSup>
                      </m:e>
                    </m:d>
                    <m:r>
                      <a:rPr lang="en-US" sz="2000" dirty="0" smtClean="0">
                        <a:solidFill>
                          <a:srgbClr val="FFFFFF"/>
                        </a:solidFill>
                        <a:latin typeface="Cambria Math" panose="02040503050406030204" pitchFamily="18" charset="0"/>
                      </a:rPr>
                      <m:t>∝</m:t>
                    </m:r>
                    <m:sSup>
                      <m:sSupPr>
                        <m:ctrlPr>
                          <a:rPr lang="en-US" sz="2000" i="1" dirty="0" smtClean="0">
                            <a:solidFill>
                              <a:srgbClr val="FFFFFF"/>
                            </a:solidFill>
                            <a:latin typeface="Cambria Math" panose="02040503050406030204" pitchFamily="18" charset="0"/>
                          </a:rPr>
                        </m:ctrlPr>
                      </m:sSupPr>
                      <m:e>
                        <m:r>
                          <a:rPr lang="pl-PL" sz="2000" b="0" i="1" dirty="0" smtClean="0">
                            <a:solidFill>
                              <a:srgbClr val="FFFFFF"/>
                            </a:solidFill>
                            <a:latin typeface="Cambria Math" panose="02040503050406030204" pitchFamily="18" charset="0"/>
                          </a:rPr>
                          <m:t>𝑡</m:t>
                        </m:r>
                      </m:e>
                      <m:sup>
                        <m:r>
                          <a:rPr lang="en-US" sz="2000" i="1" dirty="0" smtClean="0">
                            <a:solidFill>
                              <a:srgbClr val="FFFFFF"/>
                            </a:solidFill>
                            <a:latin typeface="Cambria Math" panose="02040503050406030204" pitchFamily="18" charset="0"/>
                            <a:ea typeface="Cambria Math" panose="02040503050406030204" pitchFamily="18" charset="0"/>
                          </a:rPr>
                          <m:t>𝛼</m:t>
                        </m:r>
                      </m:sup>
                    </m:sSup>
                    <m:r>
                      <a:rPr lang="pl-PL" sz="2000" b="0" i="1" dirty="0" smtClean="0">
                        <a:solidFill>
                          <a:srgbClr val="FFFFFF"/>
                        </a:solidFill>
                        <a:latin typeface="Cambria Math" panose="02040503050406030204" pitchFamily="18" charset="0"/>
                      </a:rPr>
                      <m:t>,     </m:t>
                    </m:r>
                    <m:r>
                      <a:rPr lang="pl-PL" sz="2000" b="0" i="1" dirty="0" smtClean="0">
                        <a:solidFill>
                          <a:srgbClr val="FFFFFF"/>
                        </a:solidFill>
                        <a:latin typeface="Cambria Math" panose="02040503050406030204" pitchFamily="18" charset="0"/>
                        <a:ea typeface="Cambria Math" panose="02040503050406030204" pitchFamily="18" charset="0"/>
                      </a:rPr>
                      <m:t>𝛼</m:t>
                    </m:r>
                    <m:r>
                      <a:rPr lang="pl-PL" sz="2000" b="0" i="1" dirty="0" smtClean="0">
                        <a:solidFill>
                          <a:srgbClr val="FFFFFF"/>
                        </a:solidFill>
                        <a:latin typeface="Cambria Math" panose="02040503050406030204" pitchFamily="18" charset="0"/>
                        <a:ea typeface="Cambria Math" panose="02040503050406030204" pitchFamily="18" charset="0"/>
                      </a:rPr>
                      <m:t>&lt;1</m:t>
                    </m:r>
                  </m:oMath>
                </a14:m>
                <a:endParaRPr lang="pl-PL" sz="2000" dirty="0">
                  <a:solidFill>
                    <a:srgbClr val="FFFFFF"/>
                  </a:solidFill>
                </a:endParaRPr>
              </a:p>
              <a:p>
                <a:r>
                  <a:rPr lang="pl-PL" sz="2000" dirty="0">
                    <a:solidFill>
                      <a:srgbClr val="FFFFFF"/>
                    </a:solidFill>
                  </a:rPr>
                  <a:t>Zachodzi w ośrodkach, </a:t>
                </a:r>
                <a:br>
                  <a:rPr lang="pl-PL" sz="2000" dirty="0">
                    <a:solidFill>
                      <a:srgbClr val="FFFFFF"/>
                    </a:solidFill>
                  </a:rPr>
                </a:br>
                <a:r>
                  <a:rPr lang="pl-PL" sz="2000" dirty="0">
                    <a:solidFill>
                      <a:srgbClr val="FFFFFF"/>
                    </a:solidFill>
                  </a:rPr>
                  <a:t>w których ruch cząsteczek jest szczególnie utrudniony (np. ośrodki porowate lub żele)</a:t>
                </a:r>
                <a:endParaRPr lang="en-US" sz="2000" dirty="0">
                  <a:solidFill>
                    <a:srgbClr val="FFFFFF"/>
                  </a:solidFill>
                </a:endParaRPr>
              </a:p>
            </p:txBody>
          </p:sp>
        </mc:Choice>
        <mc:Fallback xmlns="">
          <p:sp>
            <p:nvSpPr>
              <p:cNvPr id="4" name="Symbol zastępczy zawartości 3">
                <a:extLst>
                  <a:ext uri="{FF2B5EF4-FFF2-40B4-BE49-F238E27FC236}">
                    <a16:creationId xmlns:a16="http://schemas.microsoft.com/office/drawing/2014/main" id="{58BF31DA-0BA7-81D0-F459-774BC6C03F6C}"/>
                  </a:ext>
                </a:extLst>
              </p:cNvPr>
              <p:cNvSpPr>
                <a:spLocks noGrp="1" noRot="1" noChangeAspect="1" noMove="1" noResize="1" noEditPoints="1" noAdjustHandles="1" noChangeArrowheads="1" noChangeShapeType="1" noTextEdit="1"/>
              </p:cNvSpPr>
              <p:nvPr>
                <p:ph sz="half" idx="2"/>
              </p:nvPr>
            </p:nvSpPr>
            <p:spPr>
              <a:blipFill>
                <a:blip r:embed="rId2"/>
                <a:stretch>
                  <a:fillRect l="-4110" t="-1560"/>
                </a:stretch>
              </a:blipFill>
            </p:spPr>
            <p:txBody>
              <a:bodyPr/>
              <a:lstStyle/>
              <a:p>
                <a:r>
                  <a:rPr lang="en-US">
                    <a:noFill/>
                  </a:rPr>
                  <a:t> </a:t>
                </a:r>
              </a:p>
            </p:txBody>
          </p:sp>
        </mc:Fallback>
      </mc:AlternateContent>
      <p:sp>
        <p:nvSpPr>
          <p:cNvPr id="5" name="Symbol zastępczy tekstu 4">
            <a:extLst>
              <a:ext uri="{FF2B5EF4-FFF2-40B4-BE49-F238E27FC236}">
                <a16:creationId xmlns:a16="http://schemas.microsoft.com/office/drawing/2014/main" id="{491CB528-1804-D214-262D-20B949F59F9D}"/>
              </a:ext>
            </a:extLst>
          </p:cNvPr>
          <p:cNvSpPr>
            <a:spLocks noGrp="1"/>
          </p:cNvSpPr>
          <p:nvPr>
            <p:ph type="body" sz="quarter" idx="13"/>
          </p:nvPr>
        </p:nvSpPr>
        <p:spPr/>
        <p:txBody>
          <a:bodyPr/>
          <a:lstStyle/>
          <a:p>
            <a:r>
              <a:rPr lang="pl-PL" sz="2400" u="sng" cap="small" dirty="0"/>
              <a:t>Normalna dyfuzja</a:t>
            </a:r>
            <a:endParaRPr lang="en-US" sz="2400" u="sng" cap="small" dirty="0"/>
          </a:p>
        </p:txBody>
      </p:sp>
      <mc:AlternateContent xmlns:mc="http://schemas.openxmlformats.org/markup-compatibility/2006" xmlns:a14="http://schemas.microsoft.com/office/drawing/2010/main">
        <mc:Choice Requires="a14">
          <p:sp>
            <p:nvSpPr>
              <p:cNvPr id="6" name="Symbol zastępczy zawartości 5">
                <a:extLst>
                  <a:ext uri="{FF2B5EF4-FFF2-40B4-BE49-F238E27FC236}">
                    <a16:creationId xmlns:a16="http://schemas.microsoft.com/office/drawing/2014/main" id="{DF102F32-B91E-34AB-9FC6-6C6CE37F6F8D}"/>
                  </a:ext>
                </a:extLst>
              </p:cNvPr>
              <p:cNvSpPr>
                <a:spLocks noGrp="1"/>
              </p:cNvSpPr>
              <p:nvPr>
                <p:ph sz="quarter" idx="14"/>
              </p:nvPr>
            </p:nvSpPr>
            <p:spPr/>
            <p:txBody>
              <a:bodyPr/>
              <a:lstStyle/>
              <a:p>
                <a14:m>
                  <m:oMath xmlns:m="http://schemas.openxmlformats.org/officeDocument/2006/math">
                    <m:r>
                      <a:rPr lang="pl-PL" sz="2000" i="1">
                        <a:solidFill>
                          <a:srgbClr val="FFFFFF"/>
                        </a:solidFill>
                        <a:latin typeface="Cambria Math" panose="02040503050406030204" pitchFamily="18" charset="0"/>
                        <a:ea typeface="Cambria Math" panose="02040503050406030204" pitchFamily="18" charset="0"/>
                      </a:rPr>
                      <m:t>𝔼</m:t>
                    </m:r>
                    <m:d>
                      <m:dPr>
                        <m:begChr m:val="["/>
                        <m:endChr m:val="]"/>
                        <m:ctrlPr>
                          <a:rPr lang="pl-PL" sz="2000" b="0" i="1" smtClean="0">
                            <a:solidFill>
                              <a:srgbClr val="FFFFFF"/>
                            </a:solidFill>
                            <a:latin typeface="Cambria Math" panose="02040503050406030204" pitchFamily="18" charset="0"/>
                          </a:rPr>
                        </m:ctrlPr>
                      </m:dPr>
                      <m:e>
                        <m:sSup>
                          <m:sSupPr>
                            <m:ctrlPr>
                              <a:rPr lang="pl-PL" sz="2000" b="0" i="1" smtClean="0">
                                <a:solidFill>
                                  <a:srgbClr val="FFFFFF"/>
                                </a:solidFill>
                                <a:latin typeface="Cambria Math" panose="02040503050406030204" pitchFamily="18" charset="0"/>
                              </a:rPr>
                            </m:ctrlPr>
                          </m:sSupPr>
                          <m:e>
                            <m:sSub>
                              <m:sSubPr>
                                <m:ctrlPr>
                                  <a:rPr lang="pl-PL" sz="2000" i="1">
                                    <a:solidFill>
                                      <a:srgbClr val="FFFFFF"/>
                                    </a:solidFill>
                                    <a:latin typeface="Cambria Math" panose="02040503050406030204" pitchFamily="18" charset="0"/>
                                  </a:rPr>
                                </m:ctrlPr>
                              </m:sSubPr>
                              <m:e>
                                <m:r>
                                  <a:rPr lang="pl-PL" sz="2000" i="1">
                                    <a:solidFill>
                                      <a:srgbClr val="FFFFFF"/>
                                    </a:solidFill>
                                    <a:latin typeface="Cambria Math" panose="02040503050406030204" pitchFamily="18" charset="0"/>
                                  </a:rPr>
                                  <m:t>(</m:t>
                                </m:r>
                                <m:r>
                                  <a:rPr lang="pl-PL" sz="2000" i="1">
                                    <a:solidFill>
                                      <a:srgbClr val="FFFFFF"/>
                                    </a:solidFill>
                                    <a:latin typeface="Cambria Math" panose="02040503050406030204" pitchFamily="18" charset="0"/>
                                  </a:rPr>
                                  <m:t>𝑋</m:t>
                                </m:r>
                              </m:e>
                              <m:sub>
                                <m:r>
                                  <a:rPr lang="pl-PL" sz="2000" i="1">
                                    <a:solidFill>
                                      <a:srgbClr val="FFFFFF"/>
                                    </a:solidFill>
                                    <a:latin typeface="Cambria Math" panose="02040503050406030204" pitchFamily="18" charset="0"/>
                                  </a:rPr>
                                  <m:t>𝑡</m:t>
                                </m:r>
                              </m:sub>
                            </m:sSub>
                            <m:r>
                              <a:rPr lang="pl-PL" sz="2000" i="1">
                                <a:solidFill>
                                  <a:srgbClr val="FFFFFF"/>
                                </a:solidFill>
                                <a:latin typeface="Cambria Math" panose="02040503050406030204" pitchFamily="18" charset="0"/>
                              </a:rPr>
                              <m:t>−</m:t>
                            </m:r>
                            <m:sSub>
                              <m:sSubPr>
                                <m:ctrlPr>
                                  <a:rPr lang="pl-PL" sz="2000" i="1">
                                    <a:solidFill>
                                      <a:srgbClr val="FFFFFF"/>
                                    </a:solidFill>
                                    <a:latin typeface="Cambria Math" panose="02040503050406030204" pitchFamily="18" charset="0"/>
                                  </a:rPr>
                                </m:ctrlPr>
                              </m:sSubPr>
                              <m:e>
                                <m:r>
                                  <a:rPr lang="pl-PL" sz="2000" i="1">
                                    <a:solidFill>
                                      <a:srgbClr val="FFFFFF"/>
                                    </a:solidFill>
                                    <a:latin typeface="Cambria Math" panose="02040503050406030204" pitchFamily="18" charset="0"/>
                                  </a:rPr>
                                  <m:t>𝑋</m:t>
                                </m:r>
                              </m:e>
                              <m:sub>
                                <m:r>
                                  <a:rPr lang="pl-PL" sz="2000" i="1">
                                    <a:solidFill>
                                      <a:srgbClr val="FFFFFF"/>
                                    </a:solidFill>
                                    <a:latin typeface="Cambria Math" panose="02040503050406030204" pitchFamily="18" charset="0"/>
                                  </a:rPr>
                                  <m:t>0</m:t>
                                </m:r>
                              </m:sub>
                            </m:sSub>
                            <m:r>
                              <a:rPr lang="pl-PL" sz="2000" i="1">
                                <a:solidFill>
                                  <a:srgbClr val="FFFFFF"/>
                                </a:solidFill>
                                <a:latin typeface="Cambria Math" panose="02040503050406030204" pitchFamily="18" charset="0"/>
                              </a:rPr>
                              <m:t>)</m:t>
                            </m:r>
                          </m:e>
                          <m:sup>
                            <m:r>
                              <a:rPr lang="pl-PL" sz="2000" b="0" i="1" smtClean="0">
                                <a:solidFill>
                                  <a:srgbClr val="FFFFFF"/>
                                </a:solidFill>
                                <a:latin typeface="Cambria Math" panose="02040503050406030204" pitchFamily="18" charset="0"/>
                              </a:rPr>
                              <m:t>2</m:t>
                            </m:r>
                          </m:sup>
                        </m:sSup>
                      </m:e>
                    </m:d>
                    <m:r>
                      <a:rPr lang="en-US" sz="2000" dirty="0" smtClean="0">
                        <a:solidFill>
                          <a:srgbClr val="FFFFFF"/>
                        </a:solidFill>
                        <a:latin typeface="Cambria Math" panose="02040503050406030204" pitchFamily="18" charset="0"/>
                      </a:rPr>
                      <m:t>∝</m:t>
                    </m:r>
                    <m:r>
                      <a:rPr lang="pl-PL" sz="2000" b="0" i="1" dirty="0" smtClean="0">
                        <a:solidFill>
                          <a:srgbClr val="FFFFFF"/>
                        </a:solidFill>
                        <a:latin typeface="Cambria Math" panose="02040503050406030204" pitchFamily="18" charset="0"/>
                      </a:rPr>
                      <m:t>𝑡</m:t>
                    </m:r>
                  </m:oMath>
                </a14:m>
                <a:endParaRPr lang="pl-PL" sz="2000" dirty="0">
                  <a:solidFill>
                    <a:srgbClr val="FFFFFF"/>
                  </a:solidFill>
                </a:endParaRPr>
              </a:p>
              <a:p>
                <a:r>
                  <a:rPr lang="pl-PL" sz="2000" dirty="0">
                    <a:solidFill>
                      <a:srgbClr val="FFFFFF"/>
                    </a:solidFill>
                  </a:rPr>
                  <a:t>Zachodzi w standardowych ośrodkach</a:t>
                </a:r>
                <a:endParaRPr lang="en-US" sz="2000" dirty="0">
                  <a:solidFill>
                    <a:srgbClr val="FFFFFF"/>
                  </a:solidFill>
                </a:endParaRPr>
              </a:p>
            </p:txBody>
          </p:sp>
        </mc:Choice>
        <mc:Fallback xmlns="">
          <p:sp>
            <p:nvSpPr>
              <p:cNvPr id="6" name="Symbol zastępczy zawartości 5">
                <a:extLst>
                  <a:ext uri="{FF2B5EF4-FFF2-40B4-BE49-F238E27FC236}">
                    <a16:creationId xmlns:a16="http://schemas.microsoft.com/office/drawing/2014/main" id="{DF102F32-B91E-34AB-9FC6-6C6CE37F6F8D}"/>
                  </a:ext>
                </a:extLst>
              </p:cNvPr>
              <p:cNvSpPr>
                <a:spLocks noGrp="1" noRot="1" noChangeAspect="1" noMove="1" noResize="1" noEditPoints="1" noAdjustHandles="1" noChangeArrowheads="1" noChangeShapeType="1" noTextEdit="1"/>
              </p:cNvSpPr>
              <p:nvPr>
                <p:ph sz="quarter" idx="14"/>
              </p:nvPr>
            </p:nvSpPr>
            <p:spPr>
              <a:blipFill>
                <a:blip r:embed="rId3"/>
                <a:stretch>
                  <a:fillRect l="-4167" t="-1560" r="-347"/>
                </a:stretch>
              </a:blipFill>
            </p:spPr>
            <p:txBody>
              <a:bodyPr/>
              <a:lstStyle/>
              <a:p>
                <a:r>
                  <a:rPr lang="en-US">
                    <a:noFill/>
                  </a:rPr>
                  <a:t> </a:t>
                </a:r>
              </a:p>
            </p:txBody>
          </p:sp>
        </mc:Fallback>
      </mc:AlternateContent>
      <p:sp>
        <p:nvSpPr>
          <p:cNvPr id="9" name="Symbol zastępczy daty 8">
            <a:extLst>
              <a:ext uri="{FF2B5EF4-FFF2-40B4-BE49-F238E27FC236}">
                <a16:creationId xmlns:a16="http://schemas.microsoft.com/office/drawing/2014/main" id="{F002DFA0-F343-A8EA-73CE-CC7C5C40F3CD}"/>
              </a:ext>
            </a:extLst>
          </p:cNvPr>
          <p:cNvSpPr>
            <a:spLocks noGrp="1"/>
          </p:cNvSpPr>
          <p:nvPr>
            <p:ph type="dt" sz="half" idx="10"/>
          </p:nvPr>
        </p:nvSpPr>
        <p:spPr/>
        <p:txBody>
          <a:bodyPr/>
          <a:lstStyle/>
          <a:p>
            <a:r>
              <a:rPr lang="en-US"/>
              <a:t>1-3.12.2023</a:t>
            </a:r>
            <a:endParaRPr lang="en-US" dirty="0"/>
          </a:p>
        </p:txBody>
      </p:sp>
      <p:sp>
        <p:nvSpPr>
          <p:cNvPr id="10" name="Symbol zastępczy stopki 9">
            <a:extLst>
              <a:ext uri="{FF2B5EF4-FFF2-40B4-BE49-F238E27FC236}">
                <a16:creationId xmlns:a16="http://schemas.microsoft.com/office/drawing/2014/main" id="{A5736BF1-6E78-0FF4-FE0E-EB751AD0E69C}"/>
              </a:ext>
            </a:extLst>
          </p:cNvPr>
          <p:cNvSpPr>
            <a:spLocks noGrp="1"/>
          </p:cNvSpPr>
          <p:nvPr>
            <p:ph type="ftr" sz="quarter" idx="11"/>
          </p:nvPr>
        </p:nvSpPr>
        <p:spPr/>
        <p:txBody>
          <a:bodyPr/>
          <a:lstStyle/>
          <a:p>
            <a:r>
              <a:rPr lang="pl-PL"/>
              <a:t>X Ogólnopolska Matematyczna Konferencja Studentów "OMatKo!!!"</a:t>
            </a:r>
            <a:endParaRPr lang="en-US"/>
          </a:p>
        </p:txBody>
      </p:sp>
      <p:sp>
        <p:nvSpPr>
          <p:cNvPr id="11" name="Symbol zastępczy numeru slajdu 10">
            <a:extLst>
              <a:ext uri="{FF2B5EF4-FFF2-40B4-BE49-F238E27FC236}">
                <a16:creationId xmlns:a16="http://schemas.microsoft.com/office/drawing/2014/main" id="{CD9C5BC1-2A8F-EA90-AE43-C0092DAB6ECE}"/>
              </a:ext>
            </a:extLst>
          </p:cNvPr>
          <p:cNvSpPr>
            <a:spLocks noGrp="1"/>
          </p:cNvSpPr>
          <p:nvPr>
            <p:ph type="sldNum" sz="quarter" idx="12"/>
          </p:nvPr>
        </p:nvSpPr>
        <p:spPr/>
        <p:txBody>
          <a:bodyPr/>
          <a:lstStyle/>
          <a:p>
            <a:fld id="{DBA1B0FB-D917-4C8C-928F-313BD683BF39}" type="slidenum">
              <a:rPr lang="en-US" smtClean="0"/>
              <a:t>9</a:t>
            </a:fld>
            <a:endParaRPr lang="en-US" dirty="0"/>
          </a:p>
        </p:txBody>
      </p:sp>
      <p:pic>
        <p:nvPicPr>
          <p:cNvPr id="8" name="Grafika 7" descr="Wykres liniowy z wypełnieniem pełnym">
            <a:extLst>
              <a:ext uri="{FF2B5EF4-FFF2-40B4-BE49-F238E27FC236}">
                <a16:creationId xmlns:a16="http://schemas.microsoft.com/office/drawing/2014/main" id="{2DD6D7B2-8A2C-788E-22FA-E22B99768B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8750" y="5028525"/>
            <a:ext cx="914400" cy="914400"/>
          </a:xfrm>
          <a:prstGeom prst="rect">
            <a:avLst/>
          </a:prstGeom>
        </p:spPr>
      </p:pic>
      <p:pic>
        <p:nvPicPr>
          <p:cNvPr id="13" name="Grafika 12" descr="Trend wzrostowy z wypełnieniem pełnym">
            <a:extLst>
              <a:ext uri="{FF2B5EF4-FFF2-40B4-BE49-F238E27FC236}">
                <a16:creationId xmlns:a16="http://schemas.microsoft.com/office/drawing/2014/main" id="{17EEE391-3A6D-786F-9B02-7A9C1A318A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84244" y="5028525"/>
            <a:ext cx="914400" cy="914400"/>
          </a:xfrm>
          <a:prstGeom prst="rect">
            <a:avLst/>
          </a:prstGeom>
        </p:spPr>
      </p:pic>
    </p:spTree>
    <p:extLst>
      <p:ext uri="{BB962C8B-B14F-4D97-AF65-F5344CB8AC3E}">
        <p14:creationId xmlns:p14="http://schemas.microsoft.com/office/powerpoint/2010/main" val="2049165482"/>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252826C9B69E443B49AABD083FB245D" ma:contentTypeVersion="9" ma:contentTypeDescription="Create a new document." ma:contentTypeScope="" ma:versionID="84dacca8f555278a3645cd28c3b33ece">
  <xsd:schema xmlns:xsd="http://www.w3.org/2001/XMLSchema" xmlns:xs="http://www.w3.org/2001/XMLSchema" xmlns:p="http://schemas.microsoft.com/office/2006/metadata/properties" xmlns:ns3="0e61281f-bfae-49a0-8a5d-516402f5006b" xmlns:ns4="cfb02d3c-c748-41b1-b7ad-21ef4731eed2" targetNamespace="http://schemas.microsoft.com/office/2006/metadata/properties" ma:root="true" ma:fieldsID="a7ea8770655605a8d728c0a7ad45e6d1" ns3:_="" ns4:_="">
    <xsd:import namespace="0e61281f-bfae-49a0-8a5d-516402f5006b"/>
    <xsd:import namespace="cfb02d3c-c748-41b1-b7ad-21ef4731eed2"/>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_activity"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61281f-bfae-49a0-8a5d-516402f5006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fb02d3c-c748-41b1-b7ad-21ef4731eed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0e61281f-bfae-49a0-8a5d-516402f5006b" xsi:nil="true"/>
    <_activity xmlns="0e61281f-bfae-49a0-8a5d-516402f5006b"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B9D6469-81F5-4B5B-B820-C95D24A4CD3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e61281f-bfae-49a0-8a5d-516402f5006b"/>
    <ds:schemaRef ds:uri="cfb02d3c-c748-41b1-b7ad-21ef4731eed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0811A92-D464-4AC4-A396-BA73B10CEEAC}">
  <ds:schemaRefs>
    <ds:schemaRef ds:uri="http://schemas.microsoft.com/office/2006/documentManagement/types"/>
    <ds:schemaRef ds:uri="http://purl.org/dc/terms/"/>
    <ds:schemaRef ds:uri="http://schemas.microsoft.com/office/infopath/2007/PartnerControls"/>
    <ds:schemaRef ds:uri="http://purl.org/dc/dcmitype/"/>
    <ds:schemaRef ds:uri="http://schemas.microsoft.com/office/2006/metadata/properties"/>
    <ds:schemaRef ds:uri="http://purl.org/dc/elements/1.1/"/>
    <ds:schemaRef ds:uri="http://schemas.openxmlformats.org/package/2006/metadata/core-properties"/>
    <ds:schemaRef ds:uri="cfb02d3c-c748-41b1-b7ad-21ef4731eed2"/>
    <ds:schemaRef ds:uri="0e61281f-bfae-49a0-8a5d-516402f5006b"/>
    <ds:schemaRef ds:uri="http://www.w3.org/XML/1998/namespace"/>
  </ds:schemaRefs>
</ds:datastoreItem>
</file>

<file path=customXml/itemProps3.xml><?xml version="1.0" encoding="utf-8"?>
<ds:datastoreItem xmlns:ds="http://schemas.openxmlformats.org/officeDocument/2006/customXml" ds:itemID="{904751AB-E840-446F-8D49-E697067EC88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{D14DAB3F-F51E-47F6-93B0-E51B72BD1551}tf33713516_win32</Template>
  <TotalTime>512</TotalTime>
  <Words>1378</Words>
  <Application>Microsoft Office PowerPoint</Application>
  <PresentationFormat>Panoramiczny</PresentationFormat>
  <Paragraphs>220</Paragraphs>
  <Slides>27</Slides>
  <Notes>4</Notes>
  <HiddenSlides>0</HiddenSlides>
  <MMClips>0</MMClips>
  <ScaleCrop>false</ScaleCrop>
  <HeadingPairs>
    <vt:vector size="6" baseType="variant">
      <vt:variant>
        <vt:lpstr>Używane czcionki</vt:lpstr>
      </vt:variant>
      <vt:variant>
        <vt:i4>5</vt:i4>
      </vt:variant>
      <vt:variant>
        <vt:lpstr>Motyw</vt:lpstr>
      </vt:variant>
      <vt:variant>
        <vt:i4>1</vt:i4>
      </vt:variant>
      <vt:variant>
        <vt:lpstr>Tytuły slajdów</vt:lpstr>
      </vt:variant>
      <vt:variant>
        <vt:i4>27</vt:i4>
      </vt:variant>
    </vt:vector>
  </HeadingPairs>
  <TitlesOfParts>
    <vt:vector size="33" baseType="lpstr">
      <vt:lpstr>Arial</vt:lpstr>
      <vt:lpstr>Calibri</vt:lpstr>
      <vt:lpstr>Cambria Math</vt:lpstr>
      <vt:lpstr>Symbol</vt:lpstr>
      <vt:lpstr>Times New Roman</vt:lpstr>
      <vt:lpstr>3DFloatVTI</vt:lpstr>
      <vt:lpstr>Rozwiązanie standardowego  i ułamkowego równania Fokkera-Plancka przy pomocy metody spektralnej</vt:lpstr>
      <vt:lpstr>Agenda</vt:lpstr>
      <vt:lpstr>Czym jest równanie Fokkera-Plancka (FPE)?</vt:lpstr>
      <vt:lpstr>Czym jest równanie Fokkera-Plancka (FPE)?</vt:lpstr>
      <vt:lpstr>Czym jest równanie Fokkera-Plancka (FPE)? </vt:lpstr>
      <vt:lpstr>Czym jest równanie Fokkera-Plancka (FPE)?</vt:lpstr>
      <vt:lpstr>Czym jest równanie Fokkera-Plancka (FPE)?</vt:lpstr>
      <vt:lpstr>Jakie typy dyfuzji wyróżniamy?</vt:lpstr>
      <vt:lpstr>Jakie typy dyfuzji wyróżniamy?</vt:lpstr>
      <vt:lpstr>Jakie typy dyfuzji wyróżniamy?</vt:lpstr>
      <vt:lpstr>Równanie Fokkera-Plancka dla procesu Itô</vt:lpstr>
      <vt:lpstr>Funkcje Hermite’a</vt:lpstr>
      <vt:lpstr>Funkcje Hermite’a – dlaczego  i po co?</vt:lpstr>
      <vt:lpstr>Kwadratura Gaussa-Hermite’a</vt:lpstr>
      <vt:lpstr>Funkcja Mittaga-Lefflera</vt:lpstr>
      <vt:lpstr>Pochodna ułamkowa Caputo</vt:lpstr>
      <vt:lpstr>Opis algorytmu</vt:lpstr>
      <vt:lpstr>Opis algorytmu (2)</vt:lpstr>
      <vt:lpstr>Opis algorytmu (3)</vt:lpstr>
      <vt:lpstr>Rozwiązanie FPE dla f(x,0)=exp(-x^2/2)(1+cos⁡(πx/2)exp (π^2/8))</vt:lpstr>
      <vt:lpstr>Rozwiązanie FPE dla f(x,0)=δ(x)</vt:lpstr>
      <vt:lpstr>Rozszerzenie dla ułamkowego równania Fokkera-Plancka</vt:lpstr>
      <vt:lpstr>Macierzowa funkcja Mittaga-Lefflera</vt:lpstr>
      <vt:lpstr>Macierzowa funkcja Mittaga-Lefflera – wizualizacja problemu</vt:lpstr>
      <vt:lpstr>Porównanie rozwiązań FPE i FFPE</vt:lpstr>
      <vt:lpstr>Własności metody spektralnej</vt:lpstr>
      <vt:lpstr>Dziękuję za uwagę!</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Rozwiązanie standardowego  i ułamkowego równania Fokkera-Plancka przy pomocy metody spektralnej</dc:title>
  <dc:creator>Jakub Koral (255717)</dc:creator>
  <cp:lastModifiedBy>Jakub Koral (255717)</cp:lastModifiedBy>
  <cp:revision>4</cp:revision>
  <dcterms:created xsi:type="dcterms:W3CDTF">2023-11-06T07:58:38Z</dcterms:created>
  <dcterms:modified xsi:type="dcterms:W3CDTF">2023-11-15T17:04:24Z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0x0101000252826C9B69E443B49AABD083FB245D</vt:lpwstr>
  </property>
</Properties>
</file>